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76" r:id="rId4"/>
    <p:sldId id="277" r:id="rId5"/>
    <p:sldId id="258" r:id="rId6"/>
    <p:sldId id="259" r:id="rId7"/>
    <p:sldId id="260" r:id="rId8"/>
    <p:sldId id="262" r:id="rId9"/>
    <p:sldId id="278" r:id="rId10"/>
    <p:sldId id="273" r:id="rId11"/>
    <p:sldId id="274" r:id="rId12"/>
    <p:sldId id="263" r:id="rId13"/>
    <p:sldId id="279" r:id="rId14"/>
    <p:sldId id="275" r:id="rId15"/>
    <p:sldId id="264" r:id="rId16"/>
    <p:sldId id="282" r:id="rId17"/>
    <p:sldId id="268" r:id="rId18"/>
    <p:sldId id="269" r:id="rId19"/>
    <p:sldId id="280" r:id="rId20"/>
    <p:sldId id="281" r:id="rId21"/>
    <p:sldId id="284"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594" autoAdjust="0"/>
    <p:restoredTop sz="94660"/>
  </p:normalViewPr>
  <p:slideViewPr>
    <p:cSldViewPr>
      <p:cViewPr>
        <p:scale>
          <a:sx n="90" d="100"/>
          <a:sy n="90" d="100"/>
        </p:scale>
        <p:origin x="-864"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F5DFC1-1D35-4F36-8819-89170FEABFBB}"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3387135222"/>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5DFC1-1D35-4F36-8819-89170FEABFBB}"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381660713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5DFC1-1D35-4F36-8819-89170FEABFBB}"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261139809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5DFC1-1D35-4F36-8819-89170FEABFBB}"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92632390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5DFC1-1D35-4F36-8819-89170FEABFBB}"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1814735312"/>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F5DFC1-1D35-4F36-8819-89170FEABFBB}" type="datetimeFigureOut">
              <a:rPr lang="en-US" smtClean="0"/>
              <a:pPr/>
              <a:t>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248014377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F5DFC1-1D35-4F36-8819-89170FEABFBB}" type="datetimeFigureOut">
              <a:rPr lang="en-US" smtClean="0"/>
              <a:pPr/>
              <a:t>5/10/2012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424341116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F5DFC1-1D35-4F36-8819-89170FEABFBB}" type="datetimeFigureOut">
              <a:rPr lang="en-US" smtClean="0"/>
              <a:pPr/>
              <a:t>5/10/2012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199843916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5DFC1-1D35-4F36-8819-89170FEABFBB}" type="datetimeFigureOut">
              <a:rPr lang="en-US" smtClean="0"/>
              <a:pPr/>
              <a:t>5/10/2012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1558485172"/>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5DFC1-1D35-4F36-8819-89170FEABFBB}" type="datetimeFigureOut">
              <a:rPr lang="en-US" smtClean="0"/>
              <a:pPr/>
              <a:t>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333278634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5DFC1-1D35-4F36-8819-89170FEABFBB}" type="datetimeFigureOut">
              <a:rPr lang="en-US" smtClean="0"/>
              <a:pPr/>
              <a:t>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420425847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5DFC1-1D35-4F36-8819-89170FEABFBB}" type="datetimeFigureOut">
              <a:rPr lang="en-US" smtClean="0"/>
              <a:pPr/>
              <a:t>5/10/2012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64B1D-ECB5-4264-9ACC-63FDC79B0AE9}" type="slidenum">
              <a:rPr lang="en-US" smtClean="0"/>
              <a:pPr/>
              <a:t>‹#›</a:t>
            </a:fld>
            <a:endParaRPr lang="en-US"/>
          </a:p>
        </p:txBody>
      </p:sp>
    </p:spTree>
    <p:extLst>
      <p:ext uri="{BB962C8B-B14F-4D97-AF65-F5344CB8AC3E}">
        <p14:creationId xmlns:p14="http://schemas.microsoft.com/office/powerpoint/2010/main" xmlns="" val="14228541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emf"/><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47800"/>
          </a:xfrm>
          <a:solidFill>
            <a:schemeClr val="tx2">
              <a:lumMod val="20000"/>
              <a:lumOff val="80000"/>
            </a:schemeClr>
          </a:solidFill>
          <a:ln w="28575">
            <a:solidFill>
              <a:schemeClr val="tx2">
                <a:lumMod val="60000"/>
                <a:lumOff val="40000"/>
              </a:schemeClr>
            </a:solidFill>
          </a:ln>
        </p:spPr>
        <p:txBody>
          <a:bodyPr>
            <a:noAutofit/>
          </a:bodyPr>
          <a:lstStyle/>
          <a:p>
            <a:pPr>
              <a:lnSpc>
                <a:spcPct val="200000"/>
              </a:lnSpc>
            </a:pPr>
            <a:r>
              <a:rPr lang="en-US" sz="2400" b="1" err="1">
                <a:latin typeface="Times New Roman" pitchFamily="18" charset="0"/>
                <a:cs typeface="Times New Roman" pitchFamily="18" charset="0"/>
              </a:rPr>
              <a:t>STADIUL</a:t>
            </a:r>
            <a:r>
              <a:rPr lang="en-US" sz="2400" b="1">
                <a:latin typeface="Times New Roman" pitchFamily="18" charset="0"/>
                <a:cs typeface="Times New Roman" pitchFamily="18" charset="0"/>
              </a:rPr>
              <a:t> ACTUAL AL CERCETARILOR PRIVIND  </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b="1">
                <a:latin typeface="Times New Roman" pitchFamily="18" charset="0"/>
                <a:cs typeface="Times New Roman" pitchFamily="18" charset="0"/>
              </a:rPr>
              <a:t>CURGEREA FLUIDELOR IN MEDII </a:t>
            </a:r>
            <a:r>
              <a:rPr lang="en-US" sz="2400" b="1" smtClean="0">
                <a:latin typeface="Times New Roman" pitchFamily="18" charset="0"/>
                <a:cs typeface="Times New Roman" pitchFamily="18" charset="0"/>
              </a:rPr>
              <a:t>POROASE</a:t>
            </a:r>
            <a:endParaRPr lang="en-US" sz="2400"/>
          </a:p>
        </p:txBody>
      </p:sp>
    </p:spTree>
    <p:extLst>
      <p:ext uri="{BB962C8B-B14F-4D97-AF65-F5344CB8AC3E}">
        <p14:creationId xmlns:p14="http://schemas.microsoft.com/office/powerpoint/2010/main" xmlns="" val="36109544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487362"/>
          </a:xfrm>
          <a:solidFill>
            <a:schemeClr val="tx2">
              <a:lumMod val="20000"/>
              <a:lumOff val="80000"/>
            </a:schemeClr>
          </a:solidFill>
          <a:ln w="28575">
            <a:solidFill>
              <a:schemeClr val="tx2">
                <a:lumMod val="60000"/>
                <a:lumOff val="40000"/>
              </a:schemeClr>
            </a:solidFill>
          </a:ln>
        </p:spPr>
        <p:txBody>
          <a:bodyPr>
            <a:normAutofit/>
          </a:bodyPr>
          <a:lstStyle/>
          <a:p>
            <a:pPr algn="l"/>
            <a:r>
              <a:rPr lang="en-US" sz="1600" b="1" smtClean="0"/>
              <a:t>	</a:t>
            </a:r>
            <a:r>
              <a:rPr lang="en-US" sz="1600" b="1" smtClean="0">
                <a:latin typeface="Times New Roman" pitchFamily="18" charset="0"/>
                <a:cs typeface="Times New Roman" pitchFamily="18" charset="0"/>
              </a:rPr>
              <a:t>2.2.1</a:t>
            </a:r>
            <a:r>
              <a:rPr lang="en-US" sz="1600" smtClean="0">
                <a:latin typeface="Times New Roman" pitchFamily="18" charset="0"/>
                <a:cs typeface="Times New Roman" pitchFamily="18" charset="0"/>
              </a:rPr>
              <a:t> </a:t>
            </a:r>
            <a:r>
              <a:rPr lang="en-US" sz="1600" b="1">
                <a:latin typeface="Times New Roman" pitchFamily="18" charset="0"/>
                <a:cs typeface="Times New Roman" pitchFamily="18" charset="0"/>
              </a:rPr>
              <a:t>Legea lui Darcy</a:t>
            </a:r>
            <a:endParaRPr lang="en-US" sz="1600">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838200"/>
                <a:ext cx="8229600" cy="5562600"/>
              </a:xfrm>
              <a:solidFill>
                <a:schemeClr val="accent1">
                  <a:lumMod val="20000"/>
                  <a:lumOff val="80000"/>
                </a:schemeClr>
              </a:solidFill>
            </p:spPr>
            <p:txBody>
              <a:bodyPr>
                <a:noAutofit/>
              </a:bodyPr>
              <a:lstStyle/>
              <a:p>
                <a:pPr>
                  <a:lnSpc>
                    <a:spcPct val="150000"/>
                  </a:lnSpc>
                </a:pPr>
                <a:r>
                  <a:rPr lang="en-US" sz="1400">
                    <a:latin typeface="Times New Roman" pitchFamily="18" charset="0"/>
                    <a:cs typeface="Times New Roman" pitchFamily="18" charset="0"/>
                  </a:rPr>
                  <a:t>Se </a:t>
                </a:r>
                <a:r>
                  <a:rPr lang="en-US" sz="1400" err="1">
                    <a:latin typeface="Times New Roman" pitchFamily="18" charset="0"/>
                    <a:cs typeface="Times New Roman" pitchFamily="18" charset="0"/>
                  </a:rPr>
                  <a:t>poate</a:t>
                </a:r>
                <a:r>
                  <a:rPr lang="en-US" sz="1400">
                    <a:latin typeface="Times New Roman" pitchFamily="18" charset="0"/>
                    <a:cs typeface="Times New Roman" pitchFamily="18" charset="0"/>
                  </a:rPr>
                  <a:t/>
                </a:r>
                <a:r>
                  <a:rPr lang="en-US" sz="1400" smtClean="0">
                    <a:latin typeface="Times New Roman" pitchFamily="18" charset="0"/>
                    <a:cs typeface="Times New Roman" pitchFamily="18" charset="0"/>
                  </a:rPr>
                  <a:t>defini </a:t>
                </a:r>
                <a:r>
                  <a:rPr lang="en-US" sz="1400" err="1">
                    <a:latin typeface="Times New Roman" pitchFamily="18" charset="0"/>
                    <a:cs typeface="Times New Roman" pitchFamily="18" charset="0"/>
                  </a:rPr>
                  <a:t>şi</a:t>
                </a:r>
                <a:r>
                  <a:rPr lang="en-US" sz="1400">
                    <a:latin typeface="Times New Roman" pitchFamily="18" charset="0"/>
                    <a:cs typeface="Times New Roman" pitchFamily="18" charset="0"/>
                  </a:rPr>
                  <a:t/>
                </a:r>
                <a:r>
                  <a:rPr lang="en-US" sz="1400" i="1" err="1">
                    <a:latin typeface="Times New Roman" pitchFamily="18" charset="0"/>
                    <a:cs typeface="Times New Roman" pitchFamily="18" charset="0"/>
                  </a:rPr>
                  <a:t>viteza</a:t>
                </a:r>
                <a:r>
                  <a:rPr lang="en-US" sz="1400" i="1">
                    <a:latin typeface="Times New Roman" pitchFamily="18" charset="0"/>
                    <a:cs typeface="Times New Roman" pitchFamily="18" charset="0"/>
                  </a:rPr>
                  <a:t/>
                </a:r>
                <a:r>
                  <a:rPr lang="en-US" sz="1400" i="1" err="1">
                    <a:latin typeface="Times New Roman" pitchFamily="18" charset="0"/>
                    <a:cs typeface="Times New Roman" pitchFamily="18" charset="0"/>
                  </a:rPr>
                  <a:t>intrinsecă</a:t>
                </a:r>
                <a:r>
                  <a:rPr lang="en-US" sz="1400" i="1">
                    <a:latin typeface="Times New Roman" pitchFamily="18" charset="0"/>
                    <a:cs typeface="Times New Roman" pitchFamily="18" charset="0"/>
                  </a:rPr>
                  <a:t/>
                </a:r>
                <a:r>
                  <a:rPr lang="en-US" sz="1400" i="1" err="1">
                    <a:latin typeface="Times New Roman" pitchFamily="18" charset="0"/>
                    <a:cs typeface="Times New Roman" pitchFamily="18" charset="0"/>
                  </a:rPr>
                  <a:t>medie</a:t>
                </a:r>
                <a:r>
                  <a:rPr lang="en-US" sz="1400">
                    <a:latin typeface="Times New Roman" pitchFamily="18" charset="0"/>
                    <a:cs typeface="Times New Roman" pitchFamily="18" charset="0"/>
                  </a:rPr>
                  <a:t>:</a:t>
                </a:r>
              </a:p>
              <a:p>
                <a:pPr marL="0" indent="0">
                  <a:lnSpc>
                    <a:spcPct val="150000"/>
                  </a:lnSpc>
                  <a:buNone/>
                </a:pPr>
                <a:r>
                  <a:rPr lang="en-US" sz="1400">
                    <a:latin typeface="Times New Roman" pitchFamily="18" charset="0"/>
                    <a:cs typeface="Times New Roman" pitchFamily="18" charset="0"/>
                  </a:rPr>
                  <a:t> </a:t>
                </a:r>
                <a:endParaRPr lang="en-US" sz="1400" smtClean="0">
                  <a:latin typeface="Times New Roman" pitchFamily="18" charset="0"/>
                  <a:cs typeface="Times New Roman" pitchFamily="18" charset="0"/>
                </a:endParaRPr>
              </a:p>
              <a:p>
                <a:pPr marL="0" indent="0" algn="r">
                  <a:lnSpc>
                    <a:spcPct val="150000"/>
                  </a:lnSpc>
                  <a:buNone/>
                </a:pPr>
                <a14:m>
                  <m:oMath xmlns:m="http://schemas.openxmlformats.org/officeDocument/2006/math">
                    <m:sSub>
                      <m:sSubPr>
                        <m:ctrlPr>
                          <a:rPr lang="en-US" sz="1400" b="1" i="1">
                            <a:latin typeface="Cambria Math"/>
                          </a:rPr>
                        </m:ctrlPr>
                      </m:sSubPr>
                      <m:e>
                        <m:acc>
                          <m:accPr>
                            <m:chr m:val="⃗"/>
                            <m:ctrlPr>
                              <a:rPr lang="en-US" sz="1400" b="1" i="1">
                                <a:latin typeface="Cambria Math"/>
                              </a:rPr>
                            </m:ctrlPr>
                          </m:accPr>
                          <m:e>
                            <m:r>
                              <a:rPr lang="en-US" sz="1400" b="1" i="1">
                                <a:latin typeface="Cambria Math"/>
                              </a:rPr>
                              <m:t>𝒒</m:t>
                            </m:r>
                          </m:e>
                        </m:acc>
                      </m:e>
                      <m:sub>
                        <m:r>
                          <a:rPr lang="en-US" sz="1400" b="1" i="1">
                            <a:latin typeface="Cambria Math"/>
                          </a:rPr>
                          <m:t>𝒇</m:t>
                        </m:r>
                      </m:sub>
                    </m:sSub>
                    <m:r>
                      <a:rPr lang="en-US" sz="1400" b="1" i="1">
                        <a:latin typeface="Cambria Math"/>
                      </a:rPr>
                      <m:t>=</m:t>
                    </m:r>
                    <m:f>
                      <m:fPr>
                        <m:ctrlPr>
                          <a:rPr lang="en-US" sz="1400" b="1" i="1">
                            <a:latin typeface="Cambria Math"/>
                          </a:rPr>
                        </m:ctrlPr>
                      </m:fPr>
                      <m:num>
                        <m:r>
                          <a:rPr lang="en-US" sz="1400" b="1" i="1">
                            <a:latin typeface="Cambria Math"/>
                          </a:rPr>
                          <m:t>𝟏</m:t>
                        </m:r>
                      </m:num>
                      <m:den>
                        <m:sSub>
                          <m:sSubPr>
                            <m:ctrlPr>
                              <a:rPr lang="en-US" sz="1400" b="1" i="1">
                                <a:latin typeface="Cambria Math"/>
                              </a:rPr>
                            </m:ctrlPr>
                          </m:sSubPr>
                          <m:e>
                            <m:r>
                              <a:rPr lang="en-US" sz="1400" b="1" i="1">
                                <a:latin typeface="Cambria Math"/>
                              </a:rPr>
                              <m:t>𝑽</m:t>
                            </m:r>
                          </m:e>
                          <m:sub>
                            <m:r>
                              <a:rPr lang="en-US" sz="1400" b="1" i="1">
                                <a:latin typeface="Cambria Math"/>
                              </a:rPr>
                              <m:t>𝒇</m:t>
                            </m:r>
                          </m:sub>
                        </m:sSub>
                      </m:den>
                    </m:f>
                    <m:nary>
                      <m:naryPr>
                        <m:limLoc m:val="undOvr"/>
                        <m:ctrlPr>
                          <a:rPr lang="en-US" sz="1400" b="1" i="1">
                            <a:latin typeface="Cambria Math"/>
                          </a:rPr>
                        </m:ctrlPr>
                      </m:naryPr>
                      <m:sub>
                        <m:sSub>
                          <m:sSubPr>
                            <m:ctrlPr>
                              <a:rPr lang="en-US" sz="1400" b="1" i="1">
                                <a:latin typeface="Cambria Math"/>
                              </a:rPr>
                            </m:ctrlPr>
                          </m:sSubPr>
                          <m:e>
                            <m:r>
                              <a:rPr lang="en-US" sz="1400" b="1" i="1">
                                <a:latin typeface="Cambria Math"/>
                              </a:rPr>
                              <m:t>𝑽</m:t>
                            </m:r>
                          </m:e>
                          <m:sub>
                            <m:r>
                              <a:rPr lang="en-US" sz="1400" b="1" i="1">
                                <a:latin typeface="Cambria Math"/>
                              </a:rPr>
                              <m:t>𝒇</m:t>
                            </m:r>
                          </m:sub>
                        </m:sSub>
                      </m:sub>
                      <m:sup/>
                      <m:e>
                        <m:acc>
                          <m:accPr>
                            <m:chr m:val="⃗"/>
                            <m:ctrlPr>
                              <a:rPr lang="en-US" sz="1400" b="1" i="1">
                                <a:latin typeface="Cambria Math"/>
                              </a:rPr>
                            </m:ctrlPr>
                          </m:accPr>
                          <m:e>
                            <m:r>
                              <a:rPr lang="en-US" sz="1400" b="1" i="1">
                                <a:latin typeface="Cambria Math"/>
                              </a:rPr>
                              <m:t>𝒒</m:t>
                            </m:r>
                          </m:e>
                        </m:acc>
                        <m:r>
                          <a:rPr lang="en-US" sz="1400" b="1" i="1">
                            <a:latin typeface="Cambria Math"/>
                          </a:rPr>
                          <m:t>𝒅𝑽</m:t>
                        </m:r>
                      </m:e>
                    </m:nary>
                  </m:oMath>
                </a14:m>
                <a:r>
                  <a:rPr lang="en-US" sz="1400" b="1">
                    <a:latin typeface="Times New Roman" pitchFamily="18" charset="0"/>
                    <a:cs typeface="Times New Roman" pitchFamily="18" charset="0"/>
                  </a:rPr>
                  <a:t/>
                </a:r>
                <a:r>
                  <a:rPr lang="en-US" sz="1400" b="1" smtClean="0">
                    <a:latin typeface="Times New Roman" pitchFamily="18" charset="0"/>
                    <a:cs typeface="Times New Roman" pitchFamily="18" charset="0"/>
                  </a:rPr>
                  <a:t/>
                </a:r>
                <a:r>
                  <a:rPr lang="en-US" sz="1400">
                    <a:latin typeface="Times New Roman" pitchFamily="18" charset="0"/>
                    <a:cs typeface="Times New Roman" pitchFamily="18" charset="0"/>
                  </a:rPr>
                  <a:t>(9)</a:t>
                </a:r>
              </a:p>
              <a:p>
                <a:pPr marL="0" indent="0">
                  <a:lnSpc>
                    <a:spcPct val="150000"/>
                  </a:lnSpc>
                  <a:buNone/>
                </a:pPr>
                <a:r>
                  <a:rPr lang="en-US" sz="1400">
                    <a:latin typeface="Times New Roman" pitchFamily="18" charset="0"/>
                    <a:cs typeface="Times New Roman" pitchFamily="18" charset="0"/>
                  </a:rPr>
                  <a:t> </a:t>
                </a:r>
              </a:p>
              <a:p>
                <a:pPr marL="0" indent="0">
                  <a:lnSpc>
                    <a:spcPct val="150000"/>
                  </a:lnSpc>
                  <a:buNone/>
                </a:pP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Deoarece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mediul</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poros</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saturat</a:t>
                </a:r>
                <a:r>
                  <a:rPr lang="en-US" sz="1400">
                    <a:latin typeface="Times New Roman" pitchFamily="18" charset="0"/>
                    <a:cs typeface="Times New Roman" pitchFamily="18" charset="0"/>
                  </a:rPr>
                  <a:t> cu fluid, </a:t>
                </a:r>
                <a:r>
                  <a:rPr lang="en-US" sz="1400" err="1">
                    <a:latin typeface="Times New Roman" pitchFamily="18" charset="0"/>
                    <a:cs typeface="Times New Roman" pitchFamily="18" charset="0"/>
                  </a:rPr>
                  <a:t>V</a:t>
                </a:r>
                <a:r>
                  <a:rPr lang="en-US" sz="1400" baseline="-25000" err="1">
                    <a:latin typeface="Times New Roman" pitchFamily="18" charset="0"/>
                    <a:cs typeface="Times New Roman" pitchFamily="18" charset="0"/>
                  </a:rPr>
                  <a:t>f</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a:t>
                </a:r>
                <a:r>
                  <a:rPr lang="en-US" sz="1400" baseline="-25000" err="1">
                    <a:latin typeface="Times New Roman" pitchFamily="18" charset="0"/>
                    <a:cs typeface="Times New Roman" pitchFamily="18" charset="0"/>
                  </a:rPr>
                  <a:t>p</a:t>
                </a:r>
                <a:r>
                  <a:rPr lang="en-US" sz="1400" baseline="-25000">
                    <a:latin typeface="Times New Roman" pitchFamily="18" charset="0"/>
                    <a:cs typeface="Times New Roman" pitchFamily="18" charset="0"/>
                  </a:rPr>
                  <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şi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ţinând</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cont</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definiţia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porozităţii</a:t>
                </a:r>
                <a:r>
                  <a:rPr lang="en-US" sz="1400">
                    <a:latin typeface="Times New Roman" pitchFamily="18" charset="0"/>
                    <a:cs typeface="Times New Roman" pitchFamily="18" charset="0"/>
                  </a:rPr>
                  <a:t> (n), se </a:t>
                </a:r>
                <a:r>
                  <a:rPr lang="en-US" sz="1400" err="1">
                    <a:latin typeface="Times New Roman" pitchFamily="18" charset="0"/>
                    <a:cs typeface="Times New Roman" pitchFamily="18" charset="0"/>
                  </a:rPr>
                  <a:t>obţine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legatura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între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viteza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darciană</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şi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viteza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intrinsecă</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relatia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Dupuit-Forchheimer</a:t>
                </a:r>
                <a:r>
                  <a:rPr lang="en-US" sz="1400">
                    <a:latin typeface="Times New Roman" pitchFamily="18" charset="0"/>
                    <a:cs typeface="Times New Roman" pitchFamily="18" charset="0"/>
                  </a:rPr>
                  <a:t>): </a:t>
                </a:r>
              </a:p>
              <a:p>
                <a:pPr marL="0" indent="0">
                  <a:lnSpc>
                    <a:spcPct val="150000"/>
                  </a:lnSpc>
                  <a:buNone/>
                </a:pPr>
                <a:r>
                  <a:rPr lang="en-US" sz="1400">
                    <a:latin typeface="Times New Roman" pitchFamily="18" charset="0"/>
                    <a:cs typeface="Times New Roman" pitchFamily="18" charset="0"/>
                  </a:rPr>
                  <a:t> </a:t>
                </a:r>
                <a:endParaRPr lang="en-US" sz="1400" smtClean="0">
                  <a:latin typeface="Times New Roman" pitchFamily="18" charset="0"/>
                  <a:cs typeface="Times New Roman" pitchFamily="18" charset="0"/>
                </a:endParaRPr>
              </a:p>
              <a:p>
                <a:pPr marL="0" indent="0" algn="r">
                  <a:lnSpc>
                    <a:spcPct val="150000"/>
                  </a:lnSpc>
                  <a:buNone/>
                </a:pPr>
                <a14:m>
                  <m:oMath xmlns:m="http://schemas.openxmlformats.org/officeDocument/2006/math">
                    <m:sSub>
                      <m:sSubPr>
                        <m:ctrlPr>
                          <a:rPr lang="en-US" sz="1400" b="1" i="1">
                            <a:latin typeface="Cambria Math"/>
                          </a:rPr>
                        </m:ctrlPr>
                      </m:sSubPr>
                      <m:e>
                        <m:acc>
                          <m:accPr>
                            <m:chr m:val="⃗"/>
                            <m:ctrlPr>
                              <a:rPr lang="en-US" sz="1400" b="1" i="1">
                                <a:latin typeface="Cambria Math"/>
                              </a:rPr>
                            </m:ctrlPr>
                          </m:accPr>
                          <m:e>
                            <m:r>
                              <a:rPr lang="en-US" sz="1400" b="1" i="1">
                                <a:latin typeface="Cambria Math"/>
                              </a:rPr>
                              <m:t>𝒒</m:t>
                            </m:r>
                          </m:e>
                        </m:acc>
                      </m:e>
                      <m:sub>
                        <m:r>
                          <a:rPr lang="en-US" sz="1400" b="1" i="1">
                            <a:latin typeface="Cambria Math"/>
                          </a:rPr>
                          <m:t>𝒇</m:t>
                        </m:r>
                      </m:sub>
                    </m:sSub>
                    <m:r>
                      <a:rPr lang="en-US" sz="1400" b="1" i="1">
                        <a:latin typeface="Cambria Math"/>
                      </a:rPr>
                      <m:t>=</m:t>
                    </m:r>
                    <m:f>
                      <m:fPr>
                        <m:ctrlPr>
                          <a:rPr lang="en-US" sz="1400" b="1" i="1">
                            <a:latin typeface="Cambria Math"/>
                          </a:rPr>
                        </m:ctrlPr>
                      </m:fPr>
                      <m:num>
                        <m:sSub>
                          <m:sSubPr>
                            <m:ctrlPr>
                              <a:rPr lang="en-US" sz="1400" b="1" i="1">
                                <a:latin typeface="Cambria Math"/>
                              </a:rPr>
                            </m:ctrlPr>
                          </m:sSubPr>
                          <m:e>
                            <m:acc>
                              <m:accPr>
                                <m:chr m:val="⃗"/>
                                <m:ctrlPr>
                                  <a:rPr lang="en-US" sz="1400" b="1" i="1">
                                    <a:latin typeface="Cambria Math"/>
                                  </a:rPr>
                                </m:ctrlPr>
                              </m:accPr>
                              <m:e>
                                <m:r>
                                  <a:rPr lang="en-US" sz="1400" b="1" i="1">
                                    <a:latin typeface="Cambria Math"/>
                                  </a:rPr>
                                  <m:t>𝒒</m:t>
                                </m:r>
                              </m:e>
                            </m:acc>
                          </m:e>
                          <m:sub>
                            <m:r>
                              <a:rPr lang="en-US" sz="1400" b="1" i="1">
                                <a:latin typeface="Cambria Math"/>
                              </a:rPr>
                              <m:t>𝑽</m:t>
                            </m:r>
                          </m:sub>
                        </m:sSub>
                      </m:num>
                      <m:den>
                        <m:r>
                          <a:rPr lang="en-US" sz="1400" b="1" i="1">
                            <a:latin typeface="Cambria Math"/>
                          </a:rPr>
                          <m:t>𝒏</m:t>
                        </m:r>
                      </m:den>
                    </m:f>
                  </m:oMath>
                </a14:m>
                <a:r>
                  <a:rPr lang="en-US" sz="1400" b="1">
                    <a:latin typeface="Times New Roman" pitchFamily="18" charset="0"/>
                    <a:cs typeface="Times New Roman" pitchFamily="18" charset="0"/>
                  </a:rPr>
                  <a:t/>
                </a:r>
                <a:r>
                  <a:rPr lang="en-US" sz="1400" b="1" smtClean="0">
                    <a:latin typeface="Times New Roman" pitchFamily="18" charset="0"/>
                    <a:cs typeface="Times New Roman" pitchFamily="18" charset="0"/>
                  </a:rPr>
                  <a:t/>
                </a:r>
                <a:r>
                  <a:rPr lang="en-US" sz="1400">
                    <a:latin typeface="Times New Roman" pitchFamily="18" charset="0"/>
                    <a:cs typeface="Times New Roman" pitchFamily="18" charset="0"/>
                  </a:rPr>
                  <a:t>(10)</a:t>
                </a:r>
              </a:p>
              <a:p>
                <a:pPr>
                  <a:lnSpc>
                    <a:spcPct val="150000"/>
                  </a:lnSpc>
                </a:pPr>
                <a:r>
                  <a:rPr lang="en-US" sz="1400" smtClean="0">
                    <a:latin typeface="Times New Roman" pitchFamily="18" charset="0"/>
                    <a:cs typeface="Times New Roman" pitchFamily="18" charset="0"/>
                  </a:rPr>
                  <a:t>În </a:t>
                </a:r>
                <a:r>
                  <a:rPr lang="en-US" sz="1400" err="1">
                    <a:latin typeface="Times New Roman" pitchFamily="18" charset="0"/>
                    <a:cs typeface="Times New Roman" pitchFamily="18" charset="0"/>
                  </a:rPr>
                  <a:t>cazul</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tubului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inclinat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legea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lui</a:t>
                </a:r>
                <a:r>
                  <a:rPr lang="en-US" sz="1400">
                    <a:latin typeface="Times New Roman" pitchFamily="18" charset="0"/>
                    <a:cs typeface="Times New Roman" pitchFamily="18" charset="0"/>
                  </a:rPr>
                  <a:t> Darcy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formă</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vectorială</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va</a:t>
                </a:r>
                <a:r>
                  <a:rPr lang="en-US" sz="1400">
                    <a:latin typeface="Times New Roman" pitchFamily="18" charset="0"/>
                    <a:cs typeface="Times New Roman" pitchFamily="18" charset="0"/>
                  </a:rPr>
                  <a:t> fi:</a:t>
                </a:r>
              </a:p>
              <a:p>
                <a:pPr marL="0" indent="0" algn="r">
                  <a:lnSpc>
                    <a:spcPct val="150000"/>
                  </a:lnSpc>
                  <a:buNone/>
                </a:pPr>
                <a14:m>
                  <m:oMath xmlns:m="http://schemas.openxmlformats.org/officeDocument/2006/math">
                    <m:acc>
                      <m:accPr>
                        <m:chr m:val="⃗"/>
                        <m:ctrlPr>
                          <a:rPr lang="en-US" sz="1400" b="1" i="1">
                            <a:latin typeface="Cambria Math"/>
                          </a:rPr>
                        </m:ctrlPr>
                      </m:accPr>
                      <m:e>
                        <m:r>
                          <a:rPr lang="en-US" sz="1400" b="1" i="1">
                            <a:latin typeface="Cambria Math"/>
                          </a:rPr>
                          <m:t>𝒒</m:t>
                        </m:r>
                      </m:e>
                    </m:acc>
                    <m:r>
                      <a:rPr lang="en-US" sz="1400" b="1" i="1">
                        <a:latin typeface="Cambria Math"/>
                      </a:rPr>
                      <m:t>=−</m:t>
                    </m:r>
                    <m:f>
                      <m:fPr>
                        <m:ctrlPr>
                          <a:rPr lang="en-US" sz="1400" b="1" i="1">
                            <a:latin typeface="Cambria Math"/>
                          </a:rPr>
                        </m:ctrlPr>
                      </m:fPr>
                      <m:num>
                        <m:r>
                          <a:rPr lang="en-US" sz="1400" b="1" i="1">
                            <a:latin typeface="Cambria Math"/>
                          </a:rPr>
                          <m:t>𝑲</m:t>
                        </m:r>
                      </m:num>
                      <m:den>
                        <m:r>
                          <a:rPr lang="en-US" sz="1400" b="1" i="1">
                            <a:latin typeface="Cambria Math"/>
                          </a:rPr>
                          <m:t>𝝁</m:t>
                        </m:r>
                      </m:den>
                    </m:f>
                    <m:r>
                      <a:rPr lang="en-US" sz="1400" b="1" i="1">
                        <a:latin typeface="Cambria Math"/>
                      </a:rPr>
                      <m:t>𝒈𝒓𝒂𝒅</m:t>
                    </m:r>
                    <m:d>
                      <m:dPr>
                        <m:ctrlPr>
                          <a:rPr lang="en-US" sz="1400" b="1" i="1">
                            <a:latin typeface="Cambria Math"/>
                          </a:rPr>
                        </m:ctrlPr>
                      </m:dPr>
                      <m:e>
                        <m:r>
                          <a:rPr lang="en-US" sz="1400" b="1" i="1">
                            <a:latin typeface="Cambria Math"/>
                          </a:rPr>
                          <m:t>𝒑</m:t>
                        </m:r>
                        <m:r>
                          <a:rPr lang="en-US" sz="1400" b="1" i="1">
                            <a:latin typeface="Cambria Math"/>
                          </a:rPr>
                          <m:t>+</m:t>
                        </m:r>
                        <m:r>
                          <a:rPr lang="en-US" sz="1400" b="1" i="1">
                            <a:latin typeface="Cambria Math"/>
                          </a:rPr>
                          <m:t>𝝆</m:t>
                        </m:r>
                        <m:acc>
                          <m:accPr>
                            <m:chr m:val="⃗"/>
                            <m:ctrlPr>
                              <a:rPr lang="en-US" sz="1400" b="1" i="1">
                                <a:latin typeface="Cambria Math"/>
                              </a:rPr>
                            </m:ctrlPr>
                          </m:accPr>
                          <m:e>
                            <m:r>
                              <a:rPr lang="en-US" sz="1400" b="1" i="1">
                                <a:latin typeface="Cambria Math"/>
                              </a:rPr>
                              <m:t>𝒈</m:t>
                            </m:r>
                          </m:e>
                        </m:acc>
                        <m:r>
                          <a:rPr lang="en-US" sz="1400" b="1" i="1">
                            <a:latin typeface="Cambria Math"/>
                          </a:rPr>
                          <m:t>𝒉</m:t>
                        </m:r>
                      </m:e>
                    </m:d>
                    <m:r>
                      <a:rPr lang="en-US" sz="1400" b="1" i="1">
                        <a:latin typeface="Cambria Math"/>
                      </a:rPr>
                      <m:t>=−</m:t>
                    </m:r>
                    <m:r>
                      <a:rPr lang="en-US" sz="1400" b="1" i="1">
                        <a:latin typeface="Cambria Math"/>
                      </a:rPr>
                      <m:t>𝑲𝒈𝒓𝒂𝒅</m:t>
                    </m:r>
                    <m:r>
                      <a:rPr lang="en-US" sz="1400" b="1" i="1">
                        <a:latin typeface="Cambria Math"/>
                      </a:rPr>
                      <m:t> </m:t>
                    </m:r>
                    <m:r>
                      <a:rPr lang="en-US" sz="1400" b="1" i="1">
                        <a:latin typeface="Cambria Math"/>
                      </a:rPr>
                      <m:t>𝒑</m:t>
                    </m:r>
                    <m:r>
                      <a:rPr lang="en-US" sz="1400" b="1" i="1">
                        <a:latin typeface="Cambria Math"/>
                      </a:rPr>
                      <m:t>+</m:t>
                    </m:r>
                    <m:r>
                      <a:rPr lang="en-US" sz="1400" b="1" i="1">
                        <a:latin typeface="Cambria Math"/>
                      </a:rPr>
                      <m:t>𝝆</m:t>
                    </m:r>
                    <m:acc>
                      <m:accPr>
                        <m:chr m:val="⃗"/>
                        <m:ctrlPr>
                          <a:rPr lang="en-US" sz="1400" b="1" i="1">
                            <a:latin typeface="Cambria Math"/>
                          </a:rPr>
                        </m:ctrlPr>
                      </m:accPr>
                      <m:e>
                        <m:r>
                          <a:rPr lang="en-US" sz="1400" b="1" i="1">
                            <a:latin typeface="Cambria Math"/>
                          </a:rPr>
                          <m:t>𝒈</m:t>
                        </m:r>
                      </m:e>
                    </m:acc>
                  </m:oMath>
                </a14:m>
                <a:r>
                  <a:rPr lang="en-US" sz="1400" b="1">
                    <a:latin typeface="Times New Roman" pitchFamily="18" charset="0"/>
                    <a:cs typeface="Times New Roman" pitchFamily="18" charset="0"/>
                  </a:rPr>
                  <a:t/>
                </a:r>
                <a:r>
                  <a:rPr lang="en-US" sz="1400">
                    <a:latin typeface="Times New Roman" pitchFamily="18" charset="0"/>
                    <a:cs typeface="Times New Roman" pitchFamily="18" charset="0"/>
                  </a:rPr>
                  <a:t>(11)</a:t>
                </a:r>
              </a:p>
              <a:p>
                <a:pPr marL="0" indent="0">
                  <a:lnSpc>
                    <a:spcPct val="150000"/>
                  </a:lnSpc>
                  <a:buNone/>
                </a:pPr>
                <a:r>
                  <a:rPr lang="en-US" sz="1400">
                    <a:latin typeface="Times New Roman" pitchFamily="18" charset="0"/>
                    <a:cs typeface="Times New Roman" pitchFamily="18" charset="0"/>
                  </a:rPr>
                  <a:t> </a:t>
                </a:r>
              </a:p>
              <a:p>
                <a:pPr>
                  <a:lnSpc>
                    <a:spcPct val="150000"/>
                  </a:lnSpc>
                </a:pP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Unde</a:t>
                </a:r>
                <a:r>
                  <a:rPr lang="en-US" sz="1400">
                    <a:latin typeface="Times New Roman" pitchFamily="18" charset="0"/>
                    <a:cs typeface="Times New Roman" pitchFamily="18" charset="0"/>
                  </a:rPr>
                  <a:t>: </a:t>
                </a:r>
                <a14:m>
                  <m:oMath xmlns:m="http://schemas.openxmlformats.org/officeDocument/2006/math">
                    <m:r>
                      <a:rPr lang="en-US" sz="1400" i="1">
                        <a:latin typeface="Cambria Math"/>
                      </a:rPr>
                      <m:t>𝐾</m:t>
                    </m:r>
                    <m:r>
                      <a:rPr lang="en-US" sz="1400" i="1">
                        <a:latin typeface="Cambria Math"/>
                      </a:rPr>
                      <m:t>=</m:t>
                    </m:r>
                    <m:f>
                      <m:fPr>
                        <m:ctrlPr>
                          <a:rPr lang="en-US" sz="1400" i="1">
                            <a:latin typeface="Cambria Math"/>
                          </a:rPr>
                        </m:ctrlPr>
                      </m:fPr>
                      <m:num>
                        <m:r>
                          <a:rPr lang="en-US" sz="1400" i="1">
                            <a:latin typeface="Cambria Math"/>
                          </a:rPr>
                          <m:t>𝑘</m:t>
                        </m:r>
                        <m:r>
                          <a:rPr lang="en-US" sz="1400" i="1">
                            <a:latin typeface="Cambria Math"/>
                          </a:rPr>
                          <m:t>𝜇</m:t>
                        </m:r>
                      </m:num>
                      <m:den>
                        <m:r>
                          <a:rPr lang="en-US" sz="1400" i="1">
                            <a:latin typeface="Cambria Math"/>
                          </a:rPr>
                          <m:t>𝜌</m:t>
                        </m:r>
                        <m:r>
                          <a:rPr lang="en-US" sz="1400" i="1">
                            <a:latin typeface="Cambria Math"/>
                          </a:rPr>
                          <m:t>𝑔</m:t>
                        </m:r>
                      </m:den>
                    </m:f>
                  </m:oMath>
                </a14:m>
                <a:r>
                  <a:rPr lang="en-US" sz="1400">
                    <a:latin typeface="Times New Roman" pitchFamily="18" charset="0"/>
                    <a:cs typeface="Times New Roman" pitchFamily="18" charset="0"/>
                  </a:rPr>
                  <a:t>se </a:t>
                </a:r>
                <a:r>
                  <a:rPr lang="en-US" sz="1400" err="1">
                    <a:latin typeface="Times New Roman" pitchFamily="18" charset="0"/>
                    <a:cs typeface="Times New Roman" pitchFamily="18" charset="0"/>
                  </a:rPr>
                  <a:t>numeşte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permeabilitate</a:t>
                </a:r>
                <a:r>
                  <a:rPr lang="en-US" sz="1400">
                    <a:latin typeface="Times New Roman" pitchFamily="18" charset="0"/>
                    <a:cs typeface="Times New Roman" pitchFamily="18" charset="0"/>
                  </a:rPr>
                  <a:t>;</a:t>
                </a:r>
              </a:p>
              <a:p>
                <a:pPr>
                  <a:lnSpc>
                    <a:spcPct val="150000"/>
                  </a:lnSpc>
                </a:pPr>
                <a:r>
                  <a:rPr lang="en-US" sz="1400">
                    <a:latin typeface="Times New Roman" pitchFamily="18" charset="0"/>
                    <a:cs typeface="Times New Roman" pitchFamily="18" charset="0"/>
                  </a:rPr>
                  <a:t/>
                </a:r>
                <a:r>
                  <a:rPr lang="en-US" sz="1400" smtClean="0">
                    <a:latin typeface="Times New Roman" pitchFamily="18" charset="0"/>
                    <a:cs typeface="Times New Roman" pitchFamily="18" charset="0"/>
                  </a:rPr>
                  <a:t>           μ- </a:t>
                </a:r>
                <a:r>
                  <a:rPr lang="en-US" sz="1400" err="1">
                    <a:latin typeface="Times New Roman" pitchFamily="18" charset="0"/>
                    <a:cs typeface="Times New Roman" pitchFamily="18" charset="0"/>
                  </a:rPr>
                  <a:t>vâscozitatea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dinamică</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fluidului</a:t>
                </a:r>
                <a:r>
                  <a:rPr lang="en-US" sz="1400">
                    <a:latin typeface="Times New Roman" pitchFamily="18" charset="0"/>
                    <a:cs typeface="Times New Roman" pitchFamily="18" charset="0"/>
                  </a:rPr>
                  <a:t>;</a:t>
                </a:r>
              </a:p>
              <a:p>
                <a:pPr marL="0" indent="0">
                  <a:buNone/>
                </a:pPr>
                <a:r>
                  <a:rPr lang="en-US" sz="1400">
                    <a:latin typeface="Times New Roman" pitchFamily="18" charset="0"/>
                    <a:cs typeface="Times New Roman" pitchFamily="18" charset="0"/>
                  </a:rPr>
                  <a:t> </a:t>
                </a:r>
              </a:p>
              <a:p>
                <a:pPr marL="0" indent="0">
                  <a:buNone/>
                </a:pPr>
                <a:endParaRPr lang="en-US" sz="1400">
                  <a:latin typeface="Times New Roman" pitchFamily="18" charset="0"/>
                  <a:cs typeface="Times New Roman" pitchFamily="18" charset="0"/>
                </a:endParaRPr>
              </a:p>
              <a:p>
                <a:pPr marL="0" indent="0">
                  <a:buNone/>
                </a:pPr>
                <a:r>
                  <a:rPr lang="en-US" sz="1400">
                    <a:latin typeface="Times New Roman" pitchFamily="18" charset="0"/>
                    <a:cs typeface="Times New Roman" pitchFamily="18" charset="0"/>
                  </a:rPr>
                  <a:t/>
                </a:r>
                <a:br>
                  <a:rPr lang="en-US" sz="1400">
                    <a:latin typeface="Times New Roman" pitchFamily="18" charset="0"/>
                    <a:cs typeface="Times New Roman" pitchFamily="18" charset="0"/>
                  </a:rPr>
                </a:br>
                <a:r>
                  <a:rPr lang="ro-RO" sz="1400">
                    <a:latin typeface="Times New Roman" pitchFamily="18" charset="0"/>
                    <a:cs typeface="Times New Roman" pitchFamily="18" charset="0"/>
                  </a:rPr>
                  <a:t/>
                </a:r>
                <a:endParaRPr lang="en-US" sz="1400">
                  <a:latin typeface="Times New Roman" pitchFamily="18" charset="0"/>
                  <a:cs typeface="Times New Roman" pitchFamily="18" charset="0"/>
                </a:endParaRPr>
              </a:p>
              <a:p>
                <a:pPr marL="0" indent="0">
                  <a:buNone/>
                </a:pPr>
                <a:r>
                  <a:rPr lang="ro-RO" sz="1400">
                    <a:latin typeface="Times New Roman" pitchFamily="18" charset="0"/>
                    <a:cs typeface="Times New Roman" pitchFamily="18" charset="0"/>
                  </a:rPr>
                  <a:t/>
                </a:r>
                <a:endParaRPr lang="en-US" sz="140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5562600"/>
              </a:xfrm>
              <a:blipFill rotWithShape="1">
                <a:blip r:embed="rId2"/>
                <a:stretch>
                  <a:fillRect l="-148" r="-741" b="-23794"/>
                </a:stretch>
              </a:blipFill>
            </p:spPr>
            <p:txBody>
              <a:bodyPr/>
              <a:lstStyle/>
              <a:p>
                <a:r>
                  <a:rPr lang="en-US">
                    <a:noFill/>
                  </a:rPr>
                  <a:t> </a:t>
                </a:r>
              </a:p>
            </p:txBody>
          </p:sp>
        </mc:Fallback>
      </mc:AlternateContent>
    </p:spTree>
    <p:extLst>
      <p:ext uri="{BB962C8B-B14F-4D97-AF65-F5344CB8AC3E}">
        <p14:creationId xmlns:p14="http://schemas.microsoft.com/office/powerpoint/2010/main" xmlns="" val="78647777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487362"/>
          </a:xfrm>
          <a:solidFill>
            <a:schemeClr val="tx2">
              <a:lumMod val="20000"/>
              <a:lumOff val="80000"/>
            </a:schemeClr>
          </a:solidFill>
          <a:ln w="28575">
            <a:solidFill>
              <a:schemeClr val="tx2">
                <a:lumMod val="60000"/>
                <a:lumOff val="40000"/>
              </a:schemeClr>
            </a:solidFill>
          </a:ln>
        </p:spPr>
        <p:txBody>
          <a:bodyPr>
            <a:normAutofit/>
          </a:bodyPr>
          <a:lstStyle/>
          <a:p>
            <a:pPr algn="l"/>
            <a:r>
              <a:rPr lang="en-US" sz="1600" b="1" smtClean="0">
                <a:latin typeface="Times New Roman" pitchFamily="18" charset="0"/>
                <a:cs typeface="Times New Roman" pitchFamily="18" charset="0"/>
              </a:rPr>
              <a:t>	2.2.2 </a:t>
            </a:r>
            <a:r>
              <a:rPr lang="en-US" sz="1600" b="1">
                <a:latin typeface="Times New Roman" pitchFamily="18" charset="0"/>
                <a:cs typeface="Times New Roman" pitchFamily="18" charset="0"/>
              </a:rPr>
              <a:t>Ecuatia lui </a:t>
            </a:r>
            <a:r>
              <a:rPr lang="en-US" sz="1600" b="1" smtClean="0">
                <a:latin typeface="Times New Roman" pitchFamily="18" charset="0"/>
                <a:cs typeface="Times New Roman" pitchFamily="18" charset="0"/>
              </a:rPr>
              <a:t>Richards</a:t>
            </a:r>
            <a:endParaRPr lang="en-US" sz="160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211763"/>
          </a:xfrm>
          <a:solidFill>
            <a:schemeClr val="accent1">
              <a:lumMod val="20000"/>
              <a:lumOff val="80000"/>
            </a:schemeClr>
          </a:solidFill>
        </p:spPr>
        <p:txBody>
          <a:bodyPr>
            <a:normAutofit/>
          </a:bodyPr>
          <a:lstStyle/>
          <a:p>
            <a:pPr marL="0" indent="0">
              <a:buNone/>
            </a:pPr>
            <a:r>
              <a:rPr lang="en-US" sz="1400" b="1">
                <a:latin typeface="Times New Roman" pitchFamily="18" charset="0"/>
                <a:cs typeface="Times New Roman" pitchFamily="18" charset="0"/>
              </a:rPr>
              <a:t> </a:t>
            </a:r>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	Ecuatiile curgerii in 3D variabil saturate sunt obtinute inserand  legea  lui Darcy in ecuatia de conservare a masei. Astfel,  se obtine ecuatia generala a curgerii in medii poroase variabil saturate sau </a:t>
            </a:r>
            <a:r>
              <a:rPr lang="en-US" sz="1400" i="1">
                <a:latin typeface="Times New Roman" pitchFamily="18" charset="0"/>
                <a:cs typeface="Times New Roman" pitchFamily="18" charset="0"/>
              </a:rPr>
              <a:t>ecuatia lui Richard </a:t>
            </a:r>
            <a:r>
              <a:rPr lang="en-US" sz="1400">
                <a:latin typeface="Times New Roman" pitchFamily="18" charset="0"/>
                <a:cs typeface="Times New Roman" pitchFamily="18" charset="0"/>
              </a:rPr>
              <a:t>: </a:t>
            </a:r>
          </a:p>
          <a:p>
            <a:r>
              <a:rPr lang="en-US" sz="1400" b="1">
                <a:latin typeface="Times New Roman" pitchFamily="18" charset="0"/>
                <a:cs typeface="Times New Roman" pitchFamily="18" charset="0"/>
              </a:rPr>
              <a:t> </a:t>
            </a:r>
            <a:r>
              <a:rPr lang="en-US" sz="1400" smtClean="0">
                <a:latin typeface="Times New Roman" pitchFamily="18" charset="0"/>
                <a:cs typeface="Times New Roman" pitchFamily="18" charset="0"/>
              </a:rPr>
              <a:t>                                                                                                                                                                    (12)</a:t>
            </a:r>
          </a:p>
          <a:p>
            <a:endParaRPr lang="en-US" sz="1400" smtClean="0">
              <a:latin typeface="Times New Roman" pitchFamily="18" charset="0"/>
              <a:cs typeface="Times New Roman" pitchFamily="18" charset="0"/>
            </a:endParaRPr>
          </a:p>
          <a:p>
            <a:endParaRPr lang="en-US" sz="1400" smtClean="0">
              <a:latin typeface="Times New Roman" pitchFamily="18" charset="0"/>
              <a:cs typeface="Times New Roman" pitchFamily="18" charset="0"/>
            </a:endParaRPr>
          </a:p>
          <a:p>
            <a:r>
              <a:rPr lang="ro-RO" sz="1400" smtClean="0">
                <a:latin typeface="Times New Roman" pitchFamily="18" charset="0"/>
                <a:cs typeface="Times New Roman" pitchFamily="18" charset="0"/>
              </a:rPr>
              <a:t>în </a:t>
            </a:r>
            <a:r>
              <a:rPr lang="ro-RO" sz="1400">
                <a:latin typeface="Times New Roman" pitchFamily="18" charset="0"/>
                <a:cs typeface="Times New Roman" pitchFamily="18" charset="0"/>
              </a:rPr>
              <a:t>care: </a:t>
            </a:r>
            <a:r>
              <a:rPr lang="ro-RO" sz="1400" i="1">
                <a:latin typeface="Times New Roman" pitchFamily="18" charset="0"/>
                <a:cs typeface="Times New Roman" pitchFamily="18" charset="0"/>
              </a:rPr>
              <a:t>C</a:t>
            </a:r>
            <a:r>
              <a:rPr lang="ro-RO" sz="1400">
                <a:latin typeface="Times New Roman" pitchFamily="18" charset="0"/>
                <a:cs typeface="Times New Roman" pitchFamily="18" charset="0"/>
              </a:rPr>
              <a:t> este capacitatea specifică de udare (specific moisture capacity)</a:t>
            </a:r>
            <a:endParaRPr lang="en-US" sz="1400">
              <a:latin typeface="Times New Roman" pitchFamily="18" charset="0"/>
              <a:cs typeface="Times New Roman" pitchFamily="18" charset="0"/>
            </a:endParaRPr>
          </a:p>
          <a:p>
            <a:r>
              <a:rPr lang="ro-RO" sz="1400" i="1">
                <a:latin typeface="Times New Roman" pitchFamily="18" charset="0"/>
                <a:cs typeface="Times New Roman" pitchFamily="18" charset="0"/>
              </a:rPr>
              <a:t>		S</a:t>
            </a:r>
            <a:r>
              <a:rPr lang="ro-RO" sz="1400" i="1" baseline="-25000">
                <a:latin typeface="Times New Roman" pitchFamily="18" charset="0"/>
                <a:cs typeface="Times New Roman" pitchFamily="18" charset="0"/>
              </a:rPr>
              <a:t>e</a:t>
            </a:r>
            <a:r>
              <a:rPr lang="ro-RO" sz="1400" i="1">
                <a:latin typeface="Times New Roman" pitchFamily="18" charset="0"/>
                <a:cs typeface="Times New Roman" pitchFamily="18" charset="0"/>
              </a:rPr>
              <a:t>-</a:t>
            </a:r>
            <a:r>
              <a:rPr lang="ro-RO" sz="1400">
                <a:latin typeface="Times New Roman" pitchFamily="18" charset="0"/>
                <a:cs typeface="Times New Roman" pitchFamily="18" charset="0"/>
              </a:rPr>
              <a:t> saturaţia efectivă</a:t>
            </a:r>
            <a:endParaRPr lang="en-US" sz="1400">
              <a:latin typeface="Times New Roman" pitchFamily="18" charset="0"/>
              <a:cs typeface="Times New Roman" pitchFamily="18" charset="0"/>
            </a:endParaRPr>
          </a:p>
          <a:p>
            <a:r>
              <a:rPr lang="ro-RO" sz="1400" i="1">
                <a:latin typeface="Times New Roman" pitchFamily="18" charset="0"/>
                <a:cs typeface="Times New Roman" pitchFamily="18" charset="0"/>
              </a:rPr>
              <a:t>		S- </a:t>
            </a:r>
            <a:r>
              <a:rPr lang="ro-RO" sz="1400">
                <a:latin typeface="Times New Roman" pitchFamily="18" charset="0"/>
                <a:cs typeface="Times New Roman" pitchFamily="18" charset="0"/>
              </a:rPr>
              <a:t>coeficientul de stocare</a:t>
            </a:r>
            <a:endParaRPr lang="en-US" sz="1400">
              <a:latin typeface="Times New Roman" pitchFamily="18" charset="0"/>
              <a:cs typeface="Times New Roman" pitchFamily="18" charset="0"/>
            </a:endParaRPr>
          </a:p>
          <a:p>
            <a:r>
              <a:rPr lang="ro-RO" sz="1400" i="1">
                <a:latin typeface="Times New Roman" pitchFamily="18" charset="0"/>
                <a:cs typeface="Times New Roman" pitchFamily="18" charset="0"/>
              </a:rPr>
              <a:t>		κ</a:t>
            </a:r>
            <a:r>
              <a:rPr lang="ro-RO" sz="1400">
                <a:latin typeface="Times New Roman" pitchFamily="18" charset="0"/>
                <a:cs typeface="Times New Roman" pitchFamily="18" charset="0"/>
              </a:rPr>
              <a:t> - tensorul de permeabilitate</a:t>
            </a:r>
            <a:endParaRPr lang="en-US" sz="1400">
              <a:latin typeface="Times New Roman" pitchFamily="18" charset="0"/>
              <a:cs typeface="Times New Roman" pitchFamily="18" charset="0"/>
            </a:endParaRPr>
          </a:p>
          <a:p>
            <a:r>
              <a:rPr lang="ro-RO" sz="1400" i="1">
                <a:latin typeface="Times New Roman" pitchFamily="18" charset="0"/>
                <a:cs typeface="Times New Roman" pitchFamily="18" charset="0"/>
              </a:rPr>
              <a:t>		η-</a:t>
            </a:r>
            <a:r>
              <a:rPr lang="ro-RO" sz="1400">
                <a:latin typeface="Times New Roman" pitchFamily="18" charset="0"/>
                <a:cs typeface="Times New Roman" pitchFamily="18" charset="0"/>
              </a:rPr>
              <a:t> vâscozitatea dinamică</a:t>
            </a:r>
            <a:endParaRPr lang="en-US" sz="1400">
              <a:latin typeface="Times New Roman" pitchFamily="18" charset="0"/>
              <a:cs typeface="Times New Roman" pitchFamily="18" charset="0"/>
            </a:endParaRPr>
          </a:p>
          <a:p>
            <a:r>
              <a:rPr lang="ro-RO" sz="1400" i="1">
                <a:latin typeface="Times New Roman" pitchFamily="18" charset="0"/>
                <a:cs typeface="Times New Roman" pitchFamily="18" charset="0"/>
              </a:rPr>
              <a:t>		k</a:t>
            </a:r>
            <a:r>
              <a:rPr lang="ro-RO" sz="1400" baseline="-25000">
                <a:latin typeface="Times New Roman" pitchFamily="18" charset="0"/>
                <a:cs typeface="Times New Roman" pitchFamily="18" charset="0"/>
              </a:rPr>
              <a:t>r</a:t>
            </a:r>
            <a:r>
              <a:rPr lang="ro-RO" sz="1400">
                <a:latin typeface="Times New Roman" pitchFamily="18" charset="0"/>
                <a:cs typeface="Times New Roman" pitchFamily="18" charset="0"/>
              </a:rPr>
              <a:t>- permeabilitatea relativă </a:t>
            </a:r>
            <a:endParaRPr lang="en-US" sz="1400">
              <a:latin typeface="Times New Roman" pitchFamily="18" charset="0"/>
              <a:cs typeface="Times New Roman" pitchFamily="18" charset="0"/>
            </a:endParaRPr>
          </a:p>
          <a:p>
            <a:r>
              <a:rPr lang="ro-RO" sz="1400" i="1">
                <a:latin typeface="Times New Roman" pitchFamily="18" charset="0"/>
                <a:cs typeface="Times New Roman" pitchFamily="18" charset="0"/>
              </a:rPr>
              <a:t>		ρ</a:t>
            </a:r>
            <a:r>
              <a:rPr lang="ro-RO" sz="1400" baseline="-25000">
                <a:latin typeface="Times New Roman" pitchFamily="18" charset="0"/>
                <a:cs typeface="Times New Roman" pitchFamily="18" charset="0"/>
              </a:rPr>
              <a:t>f</a:t>
            </a:r>
            <a:r>
              <a:rPr lang="ro-RO" sz="1400">
                <a:latin typeface="Times New Roman" pitchFamily="18" charset="0"/>
                <a:cs typeface="Times New Roman" pitchFamily="18" charset="0"/>
              </a:rPr>
              <a:t> -densitatea fluidului</a:t>
            </a:r>
            <a:endParaRPr lang="en-US" sz="1400">
              <a:latin typeface="Times New Roman" pitchFamily="18" charset="0"/>
              <a:cs typeface="Times New Roman" pitchFamily="18" charset="0"/>
            </a:endParaRPr>
          </a:p>
          <a:p>
            <a:r>
              <a:rPr lang="ro-RO" sz="1400" i="1">
                <a:latin typeface="Times New Roman" pitchFamily="18" charset="0"/>
                <a:cs typeface="Times New Roman" pitchFamily="18" charset="0"/>
              </a:rPr>
              <a:t>		g</a:t>
            </a:r>
            <a:r>
              <a:rPr lang="ro-RO" sz="1400">
                <a:latin typeface="Times New Roman" pitchFamily="18" charset="0"/>
                <a:cs typeface="Times New Roman" pitchFamily="18" charset="0"/>
              </a:rPr>
              <a:t>- acceleraţia gravitaţională</a:t>
            </a:r>
            <a:endParaRPr lang="en-US" sz="1400">
              <a:latin typeface="Times New Roman" pitchFamily="18" charset="0"/>
              <a:cs typeface="Times New Roman" pitchFamily="18" charset="0"/>
            </a:endParaRPr>
          </a:p>
          <a:p>
            <a:r>
              <a:rPr lang="ro-RO" sz="1400" i="1">
                <a:latin typeface="Times New Roman" pitchFamily="18" charset="0"/>
                <a:cs typeface="Times New Roman" pitchFamily="18" charset="0"/>
              </a:rPr>
              <a:t>		D</a:t>
            </a:r>
            <a:r>
              <a:rPr lang="ro-RO" sz="1400">
                <a:latin typeface="Times New Roman" pitchFamily="18" charset="0"/>
                <a:cs typeface="Times New Roman" pitchFamily="18" charset="0"/>
              </a:rPr>
              <a:t>- cota pe verticală</a:t>
            </a:r>
            <a:endParaRPr lang="en-US" sz="1400">
              <a:latin typeface="Times New Roman" pitchFamily="18" charset="0"/>
              <a:cs typeface="Times New Roman" pitchFamily="18" charset="0"/>
            </a:endParaRPr>
          </a:p>
          <a:p>
            <a:r>
              <a:rPr lang="ro-RO" sz="1400" i="1">
                <a:latin typeface="Times New Roman" pitchFamily="18" charset="0"/>
                <a:cs typeface="Times New Roman" pitchFamily="18" charset="0"/>
              </a:rPr>
              <a:t>		Q</a:t>
            </a:r>
            <a:r>
              <a:rPr lang="ro-RO" sz="1400" baseline="-25000">
                <a:latin typeface="Times New Roman" pitchFamily="18" charset="0"/>
                <a:cs typeface="Times New Roman" pitchFamily="18" charset="0"/>
              </a:rPr>
              <a:t>s</a:t>
            </a:r>
            <a:r>
              <a:rPr lang="ro-RO" sz="1400">
                <a:latin typeface="Times New Roman" pitchFamily="18" charset="0"/>
                <a:cs typeface="Times New Roman" pitchFamily="18" charset="0"/>
              </a:rPr>
              <a:t>- debit volumic pe unitatea de mediu poros pentru sursa de fluid.</a:t>
            </a:r>
            <a:endParaRPr lang="en-US" sz="1400">
              <a:latin typeface="Times New Roman" pitchFamily="18" charset="0"/>
              <a:cs typeface="Times New Roman" pitchFamily="18" charset="0"/>
            </a:endParaRPr>
          </a:p>
          <a:p>
            <a:r>
              <a:rPr lang="en-US" sz="1400" i="1">
                <a:latin typeface="Times New Roman" pitchFamily="18" charset="0"/>
                <a:cs typeface="Times New Roman" pitchFamily="18" charset="0"/>
              </a:rPr>
              <a:t>		δ</a:t>
            </a:r>
            <a:r>
              <a:rPr lang="en-US" sz="1400" baseline="-25000">
                <a:latin typeface="Times New Roman" pitchFamily="18" charset="0"/>
                <a:cs typeface="Times New Roman" pitchFamily="18" charset="0"/>
              </a:rPr>
              <a:t>t</a:t>
            </a:r>
            <a:r>
              <a:rPr lang="en-US" sz="1400">
                <a:latin typeface="Times New Roman" pitchFamily="18" charset="0"/>
                <a:cs typeface="Times New Roman" pitchFamily="18" charset="0"/>
              </a:rPr>
              <a:t> - coeficient de scalare opţional</a:t>
            </a:r>
          </a:p>
          <a:p>
            <a:endParaRPr lang="en-US" sz="14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4380" y="1981200"/>
            <a:ext cx="3461173"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363398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715962"/>
          </a:xfrm>
          <a:solidFill>
            <a:schemeClr val="tx2">
              <a:lumMod val="20000"/>
              <a:lumOff val="80000"/>
            </a:schemeClr>
          </a:solidFill>
          <a:ln w="28575">
            <a:solidFill>
              <a:schemeClr val="tx2">
                <a:lumMod val="60000"/>
                <a:lumOff val="40000"/>
              </a:schemeClr>
            </a:solidFill>
          </a:ln>
        </p:spPr>
        <p:txBody>
          <a:bodyPr>
            <a:normAutofit fontScale="90000"/>
          </a:bodyPr>
          <a:lstStyle/>
          <a:p>
            <a:pPr algn="l"/>
            <a:r>
              <a:rPr lang="en-US" sz="1400" b="1" smtClean="0"/>
              <a:t>	</a:t>
            </a:r>
            <a:r>
              <a:rPr lang="en-US" sz="1800" b="1" smtClean="0">
                <a:latin typeface="Times New Roman" pitchFamily="18" charset="0"/>
                <a:cs typeface="Times New Roman" pitchFamily="18" charset="0"/>
              </a:rPr>
              <a:t>3</a:t>
            </a:r>
            <a:r>
              <a:rPr lang="en-US" sz="1800" b="1">
                <a:latin typeface="Times New Roman" pitchFamily="18" charset="0"/>
                <a:cs typeface="Times New Roman" pitchFamily="18" charset="0"/>
              </a:rPr>
              <a:t>. MODELAREA CURGERII PRIN MEDII POROASE</a:t>
            </a:r>
            <a:r>
              <a:rPr lang="en-US" sz="1800">
                <a:latin typeface="Times New Roman" pitchFamily="18" charset="0"/>
                <a:cs typeface="Times New Roman" pitchFamily="18" charset="0"/>
              </a:rPr>
              <a:t/>
            </a:r>
            <a:br>
              <a:rPr lang="en-US" sz="1800">
                <a:latin typeface="Times New Roman" pitchFamily="18" charset="0"/>
                <a:cs typeface="Times New Roman" pitchFamily="18" charset="0"/>
              </a:rPr>
            </a:br>
            <a:r>
              <a:rPr lang="en-US" sz="1800" b="1">
                <a:latin typeface="Times New Roman" pitchFamily="18" charset="0"/>
                <a:cs typeface="Times New Roman" pitchFamily="18" charset="0"/>
              </a:rPr>
              <a:t> 	</a:t>
            </a:r>
            <a:r>
              <a:rPr lang="en-US" sz="1800" b="1" smtClean="0">
                <a:latin typeface="Times New Roman" pitchFamily="18" charset="0"/>
                <a:cs typeface="Times New Roman" pitchFamily="18" charset="0"/>
              </a:rPr>
              <a:t>3.1 </a:t>
            </a:r>
            <a:r>
              <a:rPr lang="en-US" sz="1800" b="1" err="1">
                <a:latin typeface="Times New Roman" pitchFamily="18" charset="0"/>
                <a:cs typeface="Times New Roman" pitchFamily="18" charset="0"/>
              </a:rPr>
              <a:t>Metode</a:t>
            </a:r>
            <a:r>
              <a:rPr lang="en-US" sz="1800" b="1">
                <a:latin typeface="Times New Roman" pitchFamily="18" charset="0"/>
                <a:cs typeface="Times New Roman" pitchFamily="18" charset="0"/>
              </a:rPr>
              <a:t> de </a:t>
            </a:r>
            <a:r>
              <a:rPr lang="en-US" sz="1800" b="1" err="1">
                <a:latin typeface="Times New Roman" pitchFamily="18" charset="0"/>
                <a:cs typeface="Times New Roman" pitchFamily="18" charset="0"/>
              </a:rPr>
              <a:t>abordare</a:t>
            </a:r>
            <a:r>
              <a:rPr lang="en-US" sz="1800" b="1">
                <a:latin typeface="Times New Roman" pitchFamily="18" charset="0"/>
                <a:cs typeface="Times New Roman" pitchFamily="18" charset="0"/>
              </a:rPr>
              <a:t> a </a:t>
            </a:r>
            <a:r>
              <a:rPr lang="en-US" sz="1800" b="1" err="1">
                <a:latin typeface="Times New Roman" pitchFamily="18" charset="0"/>
                <a:cs typeface="Times New Roman" pitchFamily="18" charset="0"/>
              </a:rPr>
              <a:t>modelarii</a:t>
            </a:r>
            <a:r>
              <a:rPr lang="en-US" sz="1800">
                <a:latin typeface="Times New Roman" pitchFamily="18" charset="0"/>
                <a:cs typeface="Times New Roman" pitchFamily="18" charset="0"/>
              </a:rPr>
              <a:t> </a:t>
            </a:r>
            <a:br>
              <a:rPr lang="en-US" sz="1800">
                <a:latin typeface="Times New Roman" pitchFamily="18" charset="0"/>
                <a:cs typeface="Times New Roman" pitchFamily="18" charset="0"/>
              </a:rPr>
            </a:br>
            <a:endParaRPr lang="en-US" sz="180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410200"/>
          </a:xfrm>
          <a:solidFill>
            <a:schemeClr val="tx2">
              <a:lumMod val="20000"/>
              <a:lumOff val="80000"/>
            </a:schemeClr>
          </a:solidFill>
        </p:spPr>
        <p:txBody>
          <a:bodyPr>
            <a:normAutofit lnSpcReduction="10000"/>
          </a:bodyPr>
          <a:lstStyle/>
          <a:p>
            <a:pPr>
              <a:lnSpc>
                <a:spcPct val="150000"/>
              </a:lnSpc>
            </a:pPr>
            <a:r>
              <a:rPr lang="en-US" sz="1400" b="1" smtClean="0">
                <a:latin typeface="Times New Roman" pitchFamily="18" charset="0"/>
                <a:cs typeface="Times New Roman" pitchFamily="18" charset="0"/>
              </a:rPr>
              <a:t>                    Abordarea </a:t>
            </a:r>
            <a:r>
              <a:rPr lang="en-US" sz="1400" b="1" err="1">
                <a:latin typeface="Times New Roman" pitchFamily="18" charset="0"/>
                <a:cs typeface="Times New Roman" pitchFamily="18" charset="0"/>
              </a:rPr>
              <a:t>determinista</a:t>
            </a:r>
            <a:r>
              <a:rPr lang="en-US" sz="1400" b="1">
                <a:latin typeface="Times New Roman" pitchFamily="18" charset="0"/>
                <a:cs typeface="Times New Roman" pitchFamily="18" charset="0"/>
              </a:rPr>
              <a:t>:</a:t>
            </a:r>
            <a:r>
              <a:rPr lang="en-US" sz="1400">
                <a:latin typeface="Times New Roman" pitchFamily="18" charset="0"/>
                <a:cs typeface="Times New Roman" pitchFamily="18" charset="0"/>
              </a:rPr>
              <a:t> in </a:t>
            </a:r>
            <a:r>
              <a:rPr lang="en-US" sz="1400" err="1">
                <a:latin typeface="Times New Roman" pitchFamily="18" charset="0"/>
                <a:cs typeface="Times New Roman" pitchFamily="18" charset="0"/>
              </a:rPr>
              <a:t>acest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caz</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componentele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sistemului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vor</a:t>
            </a:r>
            <a:r>
              <a:rPr lang="en-US" sz="1400">
                <a:latin typeface="Times New Roman" pitchFamily="18" charset="0"/>
                <a:cs typeface="Times New Roman" pitchFamily="18" charset="0"/>
              </a:rPr>
              <a:t> fi </a:t>
            </a:r>
            <a:r>
              <a:rPr lang="en-US" sz="1400" err="1">
                <a:latin typeface="Times New Roman" pitchFamily="18" charset="0"/>
                <a:cs typeface="Times New Roman" pitchFamily="18" charset="0"/>
              </a:rPr>
              <a:t>descrise</a:t>
            </a:r>
            <a:r>
              <a:rPr lang="en-US" sz="1400">
                <a:latin typeface="Times New Roman" pitchFamily="18" charset="0"/>
                <a:cs typeface="Times New Roman" pitchFamily="18" charset="0"/>
              </a:rPr>
              <a:t> cu </a:t>
            </a:r>
            <a:r>
              <a:rPr lang="en-US" sz="1400" err="1">
                <a:latin typeface="Times New Roman" pitchFamily="18" charset="0"/>
                <a:cs typeface="Times New Roman" pitchFamily="18" charset="0"/>
              </a:rPr>
              <a:t>ajutorul</a:t>
            </a:r>
            <a:r>
              <a:rPr lang="en-US" sz="1400">
                <a:latin typeface="Times New Roman" pitchFamily="18" charset="0"/>
                <a:cs typeface="Times New Roman" pitchFamily="18" charset="0"/>
              </a:rPr>
              <a:t> </a:t>
            </a:r>
            <a:r>
              <a:rPr lang="en-US" sz="1400" i="1" err="1">
                <a:latin typeface="Times New Roman" pitchFamily="18" charset="0"/>
                <a:cs typeface="Times New Roman" pitchFamily="18" charset="0"/>
              </a:rPr>
              <a:t>modelelor</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matematice</a:t>
            </a:r>
            <a:r>
              <a:rPr lang="en-US" sz="1400">
                <a:latin typeface="Times New Roman" pitchFamily="18" charset="0"/>
                <a:cs typeface="Times New Roman" pitchFamily="18" charset="0"/>
              </a:rPr>
              <a:t> care </a:t>
            </a:r>
            <a:r>
              <a:rPr lang="en-US" sz="1400" err="1">
                <a:latin typeface="Times New Roman" pitchFamily="18" charset="0"/>
                <a:cs typeface="Times New Roman" pitchFamily="18" charset="0"/>
              </a:rPr>
              <a:t>respecta</a:t>
            </a:r>
            <a:r>
              <a:rPr lang="en-US" sz="1400">
                <a:latin typeface="Times New Roman" pitchFamily="18" charset="0"/>
                <a:cs typeface="Times New Roman" pitchFamily="18" charset="0"/>
              </a:rPr>
              <a:t> </a:t>
            </a:r>
            <a:r>
              <a:rPr lang="en-US" sz="1400" i="1" err="1">
                <a:latin typeface="Times New Roman" pitchFamily="18" charset="0"/>
                <a:cs typeface="Times New Roman" pitchFamily="18" charset="0"/>
              </a:rPr>
              <a:t>principiul</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conservarii</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masei</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si</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principiul</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conservarii</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energiei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Astfel</a:t>
            </a:r>
            <a:r>
              <a:rPr lang="en-US" sz="1400">
                <a:latin typeface="Times New Roman" pitchFamily="18" charset="0"/>
                <a:cs typeface="Times New Roman" pitchFamily="18" charset="0"/>
              </a:rPr>
              <a:t>,  se </a:t>
            </a:r>
            <a:r>
              <a:rPr lang="en-US" sz="1400" err="1">
                <a:latin typeface="Times New Roman" pitchFamily="18" charset="0"/>
                <a:cs typeface="Times New Roman" pitchFamily="18" charset="0"/>
              </a:rPr>
              <a:t>expliciteaza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ecuatiile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matematice</a:t>
            </a:r>
            <a:r>
              <a:rPr lang="en-US" sz="1400">
                <a:latin typeface="Times New Roman" pitchFamily="18" charset="0"/>
                <a:cs typeface="Times New Roman" pitchFamily="18" charset="0"/>
              </a:rPr>
              <a:t> ale </a:t>
            </a:r>
            <a:r>
              <a:rPr lang="en-US" sz="1400" err="1">
                <a:latin typeface="Times New Roman" pitchFamily="18" charset="0"/>
                <a:cs typeface="Times New Roman" pitchFamily="18" charset="0"/>
              </a:rPr>
              <a:t>fenomenului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studiat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prin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luarea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considerare</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urmatoarelor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aspecte</a:t>
            </a:r>
            <a:r>
              <a:rPr lang="en-US" sz="1400">
                <a:latin typeface="Times New Roman" pitchFamily="18" charset="0"/>
                <a:cs typeface="Times New Roman" pitchFamily="18" charset="0"/>
              </a:rPr>
              <a:t>: </a:t>
            </a:r>
          </a:p>
          <a:p>
            <a:pPr>
              <a:lnSpc>
                <a:spcPct val="150000"/>
              </a:lnSpc>
            </a:pPr>
            <a:r>
              <a:rPr lang="en-US" sz="1400">
                <a:latin typeface="Times New Roman" pitchFamily="18" charset="0"/>
                <a:cs typeface="Times New Roman" pitchFamily="18" charset="0"/>
              </a:rPr>
              <a:t>	- </a:t>
            </a:r>
            <a:r>
              <a:rPr lang="en-US" sz="1400" err="1">
                <a:latin typeface="Times New Roman" pitchFamily="18" charset="0"/>
                <a:cs typeface="Times New Roman" pitchFamily="18" charset="0"/>
              </a:rPr>
              <a:t>natura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caracteristicile</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mediului poros studiat, </a:t>
            </a:r>
            <a:endParaRPr lang="en-US" sz="1400">
              <a:latin typeface="Times New Roman" pitchFamily="18" charset="0"/>
              <a:cs typeface="Times New Roman" pitchFamily="18" charset="0"/>
            </a:endParaRPr>
          </a:p>
          <a:p>
            <a:pPr>
              <a:lnSpc>
                <a:spcPct val="150000"/>
              </a:lnSpc>
            </a:pPr>
            <a:r>
              <a:rPr lang="en-US" sz="1400">
                <a:latin typeface="Times New Roman" pitchFamily="18" charset="0"/>
                <a:cs typeface="Times New Roman" pitchFamily="18" charset="0"/>
              </a:rPr>
              <a:t>	- </a:t>
            </a:r>
            <a:r>
              <a:rPr lang="en-US" sz="1400" err="1">
                <a:latin typeface="Times New Roman" pitchFamily="18" charset="0"/>
                <a:cs typeface="Times New Roman" pitchFamily="18" charset="0"/>
              </a:rPr>
              <a:t>interactiunea</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lichid-solid;</a:t>
            </a:r>
            <a:endParaRPr lang="en-US" sz="1400">
              <a:latin typeface="Times New Roman" pitchFamily="18" charset="0"/>
              <a:cs typeface="Times New Roman" pitchFamily="18" charset="0"/>
            </a:endParaRPr>
          </a:p>
          <a:p>
            <a:pPr>
              <a:lnSpc>
                <a:spcPct val="150000"/>
              </a:lnSpc>
            </a:pPr>
            <a:r>
              <a:rPr lang="en-US" sz="1400">
                <a:latin typeface="Times New Roman" pitchFamily="18" charset="0"/>
                <a:cs typeface="Times New Roman" pitchFamily="18" charset="0"/>
              </a:rPr>
              <a:t>	- </a:t>
            </a:r>
            <a:r>
              <a:rPr lang="en-US" sz="1400" err="1">
                <a:latin typeface="Times New Roman" pitchFamily="18" charset="0"/>
                <a:cs typeface="Times New Roman" pitchFamily="18" charset="0"/>
              </a:rPr>
              <a:t>conditii</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margine</a:t>
            </a:r>
            <a:r>
              <a:rPr lang="en-US" sz="1400">
                <a:latin typeface="Times New Roman" pitchFamily="18" charset="0"/>
                <a:cs typeface="Times New Roman" pitchFamily="18" charset="0"/>
              </a:rPr>
              <a:t>. </a:t>
            </a:r>
          </a:p>
          <a:p>
            <a:pPr marL="0" indent="0">
              <a:lnSpc>
                <a:spcPct val="150000"/>
              </a:lnSpc>
              <a:buNone/>
            </a:pPr>
            <a:r>
              <a:rPr lang="en-US" sz="1400">
                <a:latin typeface="Times New Roman" pitchFamily="18" charset="0"/>
                <a:cs typeface="Times New Roman" pitchFamily="18" charset="0"/>
              </a:rPr>
              <a:t>	</a:t>
            </a:r>
          </a:p>
          <a:p>
            <a:pPr>
              <a:lnSpc>
                <a:spcPct val="150000"/>
              </a:lnSpc>
            </a:pP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Aceste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modele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sunt</a:t>
            </a:r>
            <a:r>
              <a:rPr lang="en-US" sz="1400">
                <a:latin typeface="Times New Roman" pitchFamily="18" charset="0"/>
                <a:cs typeface="Times New Roman" pitchFamily="18" charset="0"/>
              </a:rPr>
              <a:t> de o mare </a:t>
            </a:r>
            <a:r>
              <a:rPr lang="en-US" sz="1400" err="1">
                <a:latin typeface="Times New Roman" pitchFamily="18" charset="0"/>
                <a:cs typeface="Times New Roman" pitchFamily="18" charset="0"/>
              </a:rPr>
              <a:t>varietate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incepand</a:t>
            </a:r>
            <a:r>
              <a:rPr lang="en-US" sz="1400">
                <a:latin typeface="Times New Roman" pitchFamily="18" charset="0"/>
                <a:cs typeface="Times New Roman" pitchFamily="18" charset="0"/>
              </a:rPr>
              <a:t> de la </a:t>
            </a:r>
            <a:r>
              <a:rPr lang="en-US" sz="1400" i="1" err="1">
                <a:latin typeface="Times New Roman" pitchFamily="18" charset="0"/>
                <a:cs typeface="Times New Roman" pitchFamily="18" charset="0"/>
              </a:rPr>
              <a:t>modele</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globale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nedistribuite</a:t>
            </a:r>
            <a:r>
              <a:rPr lang="en-US" sz="1400">
                <a:latin typeface="Times New Roman" pitchFamily="18" charset="0"/>
                <a:cs typeface="Times New Roman" pitchFamily="18" charset="0"/>
              </a:rPr>
              <a:t> in </a:t>
            </a:r>
            <a:r>
              <a:rPr lang="en-US" sz="1400" err="1">
                <a:latin typeface="Times New Roman" pitchFamily="18" charset="0"/>
                <a:cs typeface="Times New Roman" pitchFamily="18" charset="0"/>
              </a:rPr>
              <a:t>spatiu</a:t>
            </a:r>
            <a:r>
              <a:rPr lang="en-US" sz="1400">
                <a:latin typeface="Times New Roman" pitchFamily="18" charset="0"/>
                <a:cs typeface="Times New Roman" pitchFamily="18" charset="0"/>
              </a:rPr>
              <a:t>) – care </a:t>
            </a:r>
            <a:r>
              <a:rPr lang="en-US" sz="1400" err="1">
                <a:latin typeface="Times New Roman" pitchFamily="18" charset="0"/>
                <a:cs typeface="Times New Roman" pitchFamily="18" charset="0"/>
              </a:rPr>
              <a:t>exprima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numai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bilanturi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globale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pana</a:t>
            </a:r>
            <a:r>
              <a:rPr lang="en-US" sz="1400">
                <a:latin typeface="Times New Roman" pitchFamily="18" charset="0"/>
                <a:cs typeface="Times New Roman" pitchFamily="18" charset="0"/>
              </a:rPr>
              <a:t> la </a:t>
            </a:r>
            <a:r>
              <a:rPr lang="en-US" sz="1400" i="1" err="1">
                <a:latin typeface="Times New Roman" pitchFamily="18" charset="0"/>
                <a:cs typeface="Times New Roman" pitchFamily="18" charset="0"/>
              </a:rPr>
              <a:t>modele</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distribuite</a:t>
            </a:r>
            <a:r>
              <a:rPr lang="en-US" sz="1400" i="1">
                <a:latin typeface="Times New Roman" pitchFamily="18" charset="0"/>
                <a:cs typeface="Times New Roman" pitchFamily="18" charset="0"/>
              </a:rPr>
              <a:t> spatial</a:t>
            </a:r>
            <a:r>
              <a:rPr lang="en-US" sz="1400">
                <a:latin typeface="Times New Roman" pitchFamily="18" charset="0"/>
                <a:cs typeface="Times New Roman" pitchFamily="18" charset="0"/>
              </a:rPr>
              <a:t> – care </a:t>
            </a:r>
            <a:r>
              <a:rPr lang="en-US" sz="1400" err="1">
                <a:latin typeface="Times New Roman" pitchFamily="18" charset="0"/>
                <a:cs typeface="Times New Roman" pitchFamily="18" charset="0"/>
              </a:rPr>
              <a:t>descriu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comportamentul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sistemului</a:t>
            </a:r>
            <a:r>
              <a:rPr lang="en-US" sz="1400">
                <a:latin typeface="Times New Roman" pitchFamily="18" charset="0"/>
                <a:cs typeface="Times New Roman" pitchFamily="18" charset="0"/>
              </a:rPr>
              <a:t> cu </a:t>
            </a:r>
            <a:r>
              <a:rPr lang="en-US" sz="1400" err="1">
                <a:latin typeface="Times New Roman" pitchFamily="18" charset="0"/>
                <a:cs typeface="Times New Roman" pitchFamily="18" charset="0"/>
              </a:rPr>
              <a:t>ajutorul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ecuatiilor</a:t>
            </a:r>
            <a:r>
              <a:rPr lang="en-US" sz="1400">
                <a:latin typeface="Times New Roman" pitchFamily="18" charset="0"/>
                <a:cs typeface="Times New Roman" pitchFamily="18" charset="0"/>
              </a:rPr>
              <a:t> cu derivate </a:t>
            </a:r>
            <a:r>
              <a:rPr lang="en-US" sz="1400" err="1">
                <a:latin typeface="Times New Roman" pitchFamily="18" charset="0"/>
                <a:cs typeface="Times New Roman" pitchFamily="18" charset="0"/>
              </a:rPr>
              <a:t>partiale</a:t>
            </a:r>
            <a:r>
              <a:rPr lang="en-US" sz="1400">
                <a:latin typeface="Times New Roman" pitchFamily="18" charset="0"/>
                <a:cs typeface="Times New Roman" pitchFamily="18" charset="0"/>
              </a:rPr>
              <a:t>, care </a:t>
            </a:r>
            <a:r>
              <a:rPr lang="en-US" sz="1400" err="1">
                <a:latin typeface="Times New Roman" pitchFamily="18" charset="0"/>
                <a:cs typeface="Times New Roman" pitchFamily="18" charset="0"/>
              </a:rPr>
              <a:t>sunt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rezolvate</a:t>
            </a:r>
            <a:r>
              <a:rPr lang="en-US" sz="1400">
                <a:latin typeface="Times New Roman" pitchFamily="18" charset="0"/>
                <a:cs typeface="Times New Roman" pitchFamily="18" charset="0"/>
              </a:rPr>
              <a:t> cu </a:t>
            </a:r>
            <a:r>
              <a:rPr lang="en-US" sz="1400" err="1">
                <a:latin typeface="Times New Roman" pitchFamily="18" charset="0"/>
                <a:cs typeface="Times New Roman" pitchFamily="18" charset="0"/>
              </a:rPr>
              <a:t>metode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numerice</a:t>
            </a:r>
            <a:r>
              <a:rPr lang="en-US" sz="1400">
                <a:latin typeface="Times New Roman" pitchFamily="18" charset="0"/>
                <a:cs typeface="Times New Roman" pitchFamily="18" charset="0"/>
              </a:rPr>
              <a:t>. </a:t>
            </a:r>
          </a:p>
          <a:p>
            <a:pPr marL="0" indent="0">
              <a:lnSpc>
                <a:spcPct val="150000"/>
              </a:lnSpc>
              <a:buNone/>
            </a:pPr>
            <a:r>
              <a:rPr lang="en-US" sz="1400">
                <a:latin typeface="Times New Roman" pitchFamily="18" charset="0"/>
                <a:cs typeface="Times New Roman" pitchFamily="18" charset="0"/>
              </a:rPr>
              <a:t> </a:t>
            </a:r>
          </a:p>
          <a:p>
            <a:pPr>
              <a:lnSpc>
                <a:spcPct val="150000"/>
              </a:lnSpc>
            </a:pP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Legea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lui</a:t>
            </a:r>
            <a:r>
              <a:rPr lang="en-US" sz="1400">
                <a:latin typeface="Times New Roman" pitchFamily="18" charset="0"/>
                <a:cs typeface="Times New Roman" pitchFamily="18" charset="0"/>
              </a:rPr>
              <a:t> Darcy </a:t>
            </a:r>
            <a:r>
              <a:rPr lang="en-US" sz="1400" err="1">
                <a:latin typeface="Times New Roman" pitchFamily="18" charset="0"/>
                <a:cs typeface="Times New Roman" pitchFamily="18" charset="0"/>
              </a:rPr>
              <a:t>permite</a:t>
            </a:r>
            <a:r>
              <a:rPr lang="en-US" sz="1400">
                <a:latin typeface="Times New Roman" pitchFamily="18" charset="0"/>
                <a:cs typeface="Times New Roman" pitchFamily="18" charset="0"/>
              </a:rPr>
              <a:t> din </a:t>
            </a:r>
            <a:r>
              <a:rPr lang="en-US" sz="1400" err="1">
                <a:latin typeface="Times New Roman" pitchFamily="18" charset="0"/>
                <a:cs typeface="Times New Roman" pitchFamily="18" charset="0"/>
              </a:rPr>
              <a:t>punct</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vedere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teoretic</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calcularea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vitezelor</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lichidului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mediul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poros</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Aceasta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abordare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prezinta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urmatoarele</a:t>
            </a:r>
            <a:r>
              <a:rPr lang="en-US" sz="1400">
                <a:latin typeface="Times New Roman" pitchFamily="18" charset="0"/>
                <a:cs typeface="Times New Roman" pitchFamily="18" charset="0"/>
              </a:rPr>
              <a:t> </a:t>
            </a:r>
            <a:r>
              <a:rPr lang="en-US" sz="1400" b="1" i="1" err="1">
                <a:latin typeface="Times New Roman" pitchFamily="18" charset="0"/>
                <a:cs typeface="Times New Roman" pitchFamily="18" charset="0"/>
              </a:rPr>
              <a:t>dezavantaje</a:t>
            </a:r>
            <a:r>
              <a:rPr lang="en-US" sz="1400">
                <a:latin typeface="Times New Roman" pitchFamily="18" charset="0"/>
                <a:cs typeface="Times New Roman" pitchFamily="18" charset="0"/>
              </a:rPr>
              <a:t>:</a:t>
            </a:r>
          </a:p>
          <a:p>
            <a:pPr marL="0" indent="0">
              <a:buNone/>
            </a:pPr>
            <a:r>
              <a:rPr lang="en-US" sz="1400">
                <a:latin typeface="Times New Roman" pitchFamily="18" charset="0"/>
                <a:cs typeface="Times New Roman" pitchFamily="18" charset="0"/>
              </a:rPr>
              <a:t> </a:t>
            </a:r>
          </a:p>
          <a:p>
            <a:pPr marL="0" indent="0">
              <a:buNone/>
            </a:pPr>
            <a:r>
              <a:rPr lang="en-US" sz="1400">
                <a:latin typeface="Times New Roman" pitchFamily="18" charset="0"/>
                <a:cs typeface="Times New Roman" pitchFamily="18" charset="0"/>
              </a:rPr>
              <a:t>	  </a:t>
            </a:r>
          </a:p>
          <a:p>
            <a:pPr marL="0" indent="0">
              <a:buNone/>
            </a:pPr>
            <a:r>
              <a:rPr lang="en-US" sz="1200"/>
              <a:t>	</a:t>
            </a:r>
            <a:endParaRPr lang="en-US" sz="1200">
              <a:latin typeface="Times New Roman" pitchFamily="18" charset="0"/>
              <a:cs typeface="Times New Roman" pitchFamily="18" charset="0"/>
            </a:endParaRPr>
          </a:p>
        </p:txBody>
      </p:sp>
    </p:spTree>
    <p:extLst>
      <p:ext uri="{BB962C8B-B14F-4D97-AF65-F5344CB8AC3E}">
        <p14:creationId xmlns:p14="http://schemas.microsoft.com/office/powerpoint/2010/main" xmlns="" val="266439889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715962"/>
          </a:xfrm>
          <a:solidFill>
            <a:schemeClr val="tx2">
              <a:lumMod val="20000"/>
              <a:lumOff val="80000"/>
            </a:schemeClr>
          </a:solidFill>
          <a:ln w="28575">
            <a:solidFill>
              <a:schemeClr val="tx2">
                <a:lumMod val="60000"/>
                <a:lumOff val="40000"/>
              </a:schemeClr>
            </a:solidFill>
          </a:ln>
        </p:spPr>
        <p:txBody>
          <a:bodyPr>
            <a:normAutofit fontScale="90000"/>
          </a:bodyPr>
          <a:lstStyle/>
          <a:p>
            <a:pPr algn="l"/>
            <a:r>
              <a:rPr lang="en-US" sz="1400" b="1" smtClean="0"/>
              <a:t>	</a:t>
            </a:r>
            <a:r>
              <a:rPr lang="en-US" sz="1800" b="1" smtClean="0">
                <a:latin typeface="Times New Roman" pitchFamily="18" charset="0"/>
                <a:cs typeface="Times New Roman" pitchFamily="18" charset="0"/>
              </a:rPr>
              <a:t>3</a:t>
            </a:r>
            <a:r>
              <a:rPr lang="en-US" sz="1800" b="1">
                <a:latin typeface="Times New Roman" pitchFamily="18" charset="0"/>
                <a:cs typeface="Times New Roman" pitchFamily="18" charset="0"/>
              </a:rPr>
              <a:t>. MODELAREA CURGERII PRIN MEDII POROASE</a:t>
            </a:r>
            <a:r>
              <a:rPr lang="en-US" sz="1800">
                <a:latin typeface="Times New Roman" pitchFamily="18" charset="0"/>
                <a:cs typeface="Times New Roman" pitchFamily="18" charset="0"/>
              </a:rPr>
              <a:t/>
            </a:r>
            <a:br>
              <a:rPr lang="en-US" sz="1800">
                <a:latin typeface="Times New Roman" pitchFamily="18" charset="0"/>
                <a:cs typeface="Times New Roman" pitchFamily="18" charset="0"/>
              </a:rPr>
            </a:br>
            <a:r>
              <a:rPr lang="en-US" sz="1800" b="1">
                <a:latin typeface="Times New Roman" pitchFamily="18" charset="0"/>
                <a:cs typeface="Times New Roman" pitchFamily="18" charset="0"/>
              </a:rPr>
              <a:t> 	</a:t>
            </a:r>
            <a:r>
              <a:rPr lang="en-US" sz="1800" b="1" smtClean="0">
                <a:latin typeface="Times New Roman" pitchFamily="18" charset="0"/>
                <a:cs typeface="Times New Roman" pitchFamily="18" charset="0"/>
              </a:rPr>
              <a:t>3.1 </a:t>
            </a:r>
            <a:r>
              <a:rPr lang="en-US" sz="1800" b="1" err="1">
                <a:latin typeface="Times New Roman" pitchFamily="18" charset="0"/>
                <a:cs typeface="Times New Roman" pitchFamily="18" charset="0"/>
              </a:rPr>
              <a:t>Metode</a:t>
            </a:r>
            <a:r>
              <a:rPr lang="en-US" sz="1800" b="1">
                <a:latin typeface="Times New Roman" pitchFamily="18" charset="0"/>
                <a:cs typeface="Times New Roman" pitchFamily="18" charset="0"/>
              </a:rPr>
              <a:t> de </a:t>
            </a:r>
            <a:r>
              <a:rPr lang="en-US" sz="1800" b="1" err="1">
                <a:latin typeface="Times New Roman" pitchFamily="18" charset="0"/>
                <a:cs typeface="Times New Roman" pitchFamily="18" charset="0"/>
              </a:rPr>
              <a:t>abordare</a:t>
            </a:r>
            <a:r>
              <a:rPr lang="en-US" sz="1800" b="1">
                <a:latin typeface="Times New Roman" pitchFamily="18" charset="0"/>
                <a:cs typeface="Times New Roman" pitchFamily="18" charset="0"/>
              </a:rPr>
              <a:t> a </a:t>
            </a:r>
            <a:r>
              <a:rPr lang="en-US" sz="1800" b="1" err="1">
                <a:latin typeface="Times New Roman" pitchFamily="18" charset="0"/>
                <a:cs typeface="Times New Roman" pitchFamily="18" charset="0"/>
              </a:rPr>
              <a:t>modelarii</a:t>
            </a:r>
            <a:r>
              <a:rPr lang="en-US" sz="1800">
                <a:latin typeface="Times New Roman" pitchFamily="18" charset="0"/>
                <a:cs typeface="Times New Roman" pitchFamily="18" charset="0"/>
              </a:rPr>
              <a:t> </a:t>
            </a:r>
            <a:br>
              <a:rPr lang="en-US" sz="1800">
                <a:latin typeface="Times New Roman" pitchFamily="18" charset="0"/>
                <a:cs typeface="Times New Roman" pitchFamily="18" charset="0"/>
              </a:rPr>
            </a:br>
            <a:endParaRPr lang="en-US" sz="180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410200"/>
          </a:xfrm>
          <a:solidFill>
            <a:schemeClr val="tx2">
              <a:lumMod val="20000"/>
              <a:lumOff val="80000"/>
            </a:schemeClr>
          </a:solidFill>
        </p:spPr>
        <p:txBody>
          <a:bodyPr>
            <a:normAutofit fontScale="92500" lnSpcReduction="20000"/>
          </a:bodyPr>
          <a:lstStyle/>
          <a:p>
            <a:pPr marL="0" indent="0">
              <a:buNone/>
            </a:pPr>
            <a:r>
              <a:rPr lang="en-US" sz="1400">
                <a:latin typeface="Times New Roman" pitchFamily="18" charset="0"/>
                <a:cs typeface="Times New Roman" pitchFamily="18" charset="0"/>
              </a:rPr>
              <a:t> </a:t>
            </a:r>
          </a:p>
          <a:p>
            <a:pPr>
              <a:lnSpc>
                <a:spcPct val="150000"/>
              </a:lnSpc>
            </a:pP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 </a:t>
            </a:r>
            <a:r>
              <a:rPr lang="en-US" sz="1500" smtClean="0">
                <a:latin typeface="Times New Roman" pitchFamily="18" charset="0"/>
                <a:cs typeface="Times New Roman" pitchFamily="18" charset="0"/>
              </a:rPr>
              <a:t>- În cazul fenomenului de transfer al poluantilor în sol, fenomen ce implica un aport suplimentar de ecuatii a caror integrare unitara nu este simpla;</a:t>
            </a:r>
          </a:p>
          <a:p>
            <a:pPr>
              <a:lnSpc>
                <a:spcPct val="150000"/>
              </a:lnSpc>
            </a:pPr>
            <a:r>
              <a:rPr lang="en-US" sz="1500" smtClean="0">
                <a:latin typeface="Times New Roman" pitchFamily="18" charset="0"/>
                <a:cs typeface="Times New Roman" pitchFamily="18" charset="0"/>
              </a:rPr>
              <a:t>	- Scara de modelare, în cazul în care modelul se valideaza cu experiente de laborator, este foarte importanta, pentru ca este aproape imposibil a se garanta ca experientele de laborator se repeta la aceeasi scara în natura; </a:t>
            </a:r>
          </a:p>
          <a:p>
            <a:pPr>
              <a:lnSpc>
                <a:spcPct val="150000"/>
              </a:lnSpc>
            </a:pPr>
            <a:r>
              <a:rPr lang="en-US" sz="1500" smtClean="0">
                <a:latin typeface="Times New Roman" pitchFamily="18" charset="0"/>
                <a:cs typeface="Times New Roman" pitchFamily="18" charset="0"/>
              </a:rPr>
              <a:t>	- Uneori este foarte dificil a cunoaste toti parametrii care intra în ecuatie; </a:t>
            </a:r>
          </a:p>
          <a:p>
            <a:pPr>
              <a:lnSpc>
                <a:spcPct val="150000"/>
              </a:lnSpc>
            </a:pPr>
            <a:r>
              <a:rPr lang="en-US" sz="1500" smtClean="0">
                <a:latin typeface="Times New Roman" pitchFamily="18" charset="0"/>
                <a:cs typeface="Times New Roman" pitchFamily="18" charset="0"/>
              </a:rPr>
              <a:t>	- Rezolvarea numerica a unui model determinist poate duce la aproximari prea mari; </a:t>
            </a:r>
          </a:p>
          <a:p>
            <a:pPr>
              <a:lnSpc>
                <a:spcPct val="150000"/>
              </a:lnSpc>
            </a:pPr>
            <a:r>
              <a:rPr lang="en-US" sz="1500" smtClean="0">
                <a:latin typeface="Times New Roman" pitchFamily="18" charset="0"/>
                <a:cs typeface="Times New Roman" pitchFamily="18" charset="0"/>
              </a:rPr>
              <a:t>	- Daca scrierea determinista este foarte detaliata, ea nu poate fi generalizata pentru a fi folosita si la alte cazuri. </a:t>
            </a:r>
          </a:p>
          <a:p>
            <a:pPr marL="0" indent="0">
              <a:lnSpc>
                <a:spcPct val="150000"/>
              </a:lnSpc>
              <a:buNone/>
            </a:pPr>
            <a:endParaRPr lang="en-US" sz="1500" smtClean="0">
              <a:latin typeface="Times New Roman" pitchFamily="18" charset="0"/>
              <a:cs typeface="Times New Roman" pitchFamily="18" charset="0"/>
            </a:endParaRPr>
          </a:p>
          <a:p>
            <a:pPr>
              <a:lnSpc>
                <a:spcPct val="150000"/>
              </a:lnSpc>
            </a:pPr>
            <a:r>
              <a:rPr lang="en-US" sz="1500" smtClean="0">
                <a:latin typeface="Times New Roman" pitchFamily="18" charset="0"/>
                <a:cs typeface="Times New Roman" pitchFamily="18" charset="0"/>
              </a:rPr>
              <a:t>	Cu toate acestea, aceasta modelare este foarte buna în cazul în care se pune problema cuantificarii unor fenomene ale sistemului studiat si de aceea ea reprezinta un instrument de cercetare util pentru studiul curgerii în subteran. </a:t>
            </a:r>
          </a:p>
          <a:p>
            <a:pPr>
              <a:lnSpc>
                <a:spcPct val="150000"/>
              </a:lnSpc>
            </a:pPr>
            <a:r>
              <a:rPr lang="en-US" sz="1500" smtClean="0">
                <a:latin typeface="Times New Roman" pitchFamily="18" charset="0"/>
                <a:cs typeface="Times New Roman" pitchFamily="18" charset="0"/>
              </a:rPr>
              <a:t>	La ora actuala cele mai multe programe existente în oferta de specialitate se bazeaza pe acest tip de modele</a:t>
            </a:r>
            <a:r>
              <a:rPr lang="en-US" sz="1400" smtClean="0">
                <a:latin typeface="Times New Roman" pitchFamily="18" charset="0"/>
                <a:cs typeface="Times New Roman" pitchFamily="18" charset="0"/>
              </a:rPr>
              <a:t>. </a:t>
            </a:r>
          </a:p>
          <a:p>
            <a:pPr marL="0" indent="0">
              <a:buNone/>
            </a:pPr>
            <a:endParaRPr lang="en-US" sz="1400" smtClean="0">
              <a:latin typeface="Times New Roman" pitchFamily="18" charset="0"/>
              <a:cs typeface="Times New Roman" pitchFamily="18" charset="0"/>
            </a:endParaRPr>
          </a:p>
          <a:p>
            <a:pPr marL="0" indent="0">
              <a:buNone/>
            </a:pPr>
            <a:r>
              <a:rPr lang="en-US" sz="1200" smtClean="0"/>
              <a:t>	</a:t>
            </a:r>
            <a:endParaRPr lang="en-US" sz="1200">
              <a:latin typeface="Times New Roman" pitchFamily="18" charset="0"/>
              <a:cs typeface="Times New Roman" pitchFamily="18" charset="0"/>
            </a:endParaRPr>
          </a:p>
        </p:txBody>
      </p:sp>
    </p:spTree>
    <p:extLst>
      <p:ext uri="{BB962C8B-B14F-4D97-AF65-F5344CB8AC3E}">
        <p14:creationId xmlns:p14="http://schemas.microsoft.com/office/powerpoint/2010/main" xmlns="" val="191353648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572000" cy="563562"/>
          </a:xfrm>
          <a:solidFill>
            <a:schemeClr val="tx2">
              <a:lumMod val="20000"/>
              <a:lumOff val="80000"/>
            </a:schemeClr>
          </a:solidFill>
          <a:ln w="28575">
            <a:solidFill>
              <a:schemeClr val="tx2">
                <a:lumMod val="60000"/>
                <a:lumOff val="40000"/>
              </a:schemeClr>
            </a:solidFill>
          </a:ln>
        </p:spPr>
        <p:txBody>
          <a:bodyPr>
            <a:normAutofit/>
          </a:bodyPr>
          <a:lstStyle/>
          <a:p>
            <a:pPr algn="l"/>
            <a:r>
              <a:rPr lang="en-US" sz="1600" b="1" smtClean="0">
                <a:latin typeface="Times New Roman" pitchFamily="18" charset="0"/>
                <a:cs typeface="Times New Roman" pitchFamily="18" charset="0"/>
              </a:rPr>
              <a:t>	3.1 </a:t>
            </a:r>
            <a:r>
              <a:rPr lang="en-US" sz="1600" b="1">
                <a:latin typeface="Times New Roman" pitchFamily="18" charset="0"/>
                <a:cs typeface="Times New Roman" pitchFamily="18" charset="0"/>
              </a:rPr>
              <a:t>Metode de abordare a modelarii</a:t>
            </a:r>
            <a:endParaRPr lang="en-US" sz="160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181600"/>
          </a:xfrm>
          <a:solidFill>
            <a:schemeClr val="accent1">
              <a:lumMod val="20000"/>
              <a:lumOff val="80000"/>
            </a:schemeClr>
          </a:solidFill>
        </p:spPr>
        <p:txBody>
          <a:bodyPr>
            <a:noAutofit/>
          </a:bodyPr>
          <a:lstStyle/>
          <a:p>
            <a:pPr algn="just"/>
            <a:r>
              <a:rPr lang="en-US" sz="1400" b="1" smtClean="0">
                <a:latin typeface="Times New Roman" pitchFamily="18" charset="0"/>
                <a:cs typeface="Times New Roman" pitchFamily="18" charset="0"/>
              </a:rPr>
              <a:t>             Abordarea </a:t>
            </a:r>
            <a:r>
              <a:rPr lang="en-US" sz="1400" b="1">
                <a:latin typeface="Times New Roman" pitchFamily="18" charset="0"/>
                <a:cs typeface="Times New Roman" pitchFamily="18" charset="0"/>
              </a:rPr>
              <a:t>statistica: </a:t>
            </a:r>
            <a:r>
              <a:rPr lang="en-US" sz="1400">
                <a:latin typeface="Times New Roman" pitchFamily="18" charset="0"/>
                <a:cs typeface="Times New Roman" pitchFamily="18" charset="0"/>
              </a:rPr>
              <a:t>un mediu poros natural (mediile subterane) are un mare grad de neomogeneitate si nu se pot stabili caracteristicile lui in mod determinist. Evaluarea acestor caracteristici se va face utilizand metode statistice aplicate masurarilor multisuport: punctuale,  lineare (prin foraj), pe suprafete (prin analiza interfetelor). Pentru obtinerea modelului numeric al terenului se vor folosi metode de interpolare.  </a:t>
            </a:r>
          </a:p>
          <a:p>
            <a:pPr algn="just"/>
            <a:r>
              <a:rPr lang="en-US" sz="1400" b="1">
                <a:latin typeface="Times New Roman" pitchFamily="18" charset="0"/>
                <a:cs typeface="Times New Roman" pitchFamily="18" charset="0"/>
              </a:rPr>
              <a:t>	Abordare de tip cutie neagra:</a:t>
            </a:r>
            <a:r>
              <a:rPr lang="en-US" sz="1400">
                <a:latin typeface="Times New Roman" pitchFamily="18" charset="0"/>
                <a:cs typeface="Times New Roman" pitchFamily="18" charset="0"/>
              </a:rPr>
              <a:t> in acest tip de abordare, se foloseste asa numita tehnica bazata pe retele neuronale, care utilizeaza un set de date de intrare si de iesire observate si determina relatia de legatura între acestea, relatie pe care o aplica ulterior pentru modelul luat în calcul. Modelarea este redusa de fapt, la cea mai simpla relatie posibila, neexistând relatii fenomenologice, geometrie sau conditii la limita de îndeplinit</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Acest tip de modelare nu este deocamdata folosit pentru curgerea apei în medii subterane, datorita numarului mare de parametrii experimentali necesari pentru calibrarea modelului. </a:t>
            </a:r>
          </a:p>
          <a:p>
            <a:pPr marL="0" indent="0" algn="just">
              <a:buNone/>
            </a:pPr>
            <a:r>
              <a:rPr lang="en-US" sz="1400">
                <a:latin typeface="Times New Roman" pitchFamily="18" charset="0"/>
                <a:cs typeface="Times New Roman" pitchFamily="18" charset="0"/>
              </a:rPr>
              <a:t> </a:t>
            </a:r>
            <a:r>
              <a:rPr lang="en-US" sz="1400" b="1">
                <a:latin typeface="Times New Roman" pitchFamily="18" charset="0"/>
                <a:cs typeface="Times New Roman" pitchFamily="18" charset="0"/>
              </a:rPr>
              <a:t>	Abordarea stohastica: </a:t>
            </a:r>
            <a:r>
              <a:rPr lang="en-US" sz="1400">
                <a:latin typeface="Times New Roman" pitchFamily="18" charset="0"/>
                <a:cs typeface="Times New Roman" pitchFamily="18" charset="0"/>
              </a:rPr>
              <a:t>Proprietatile fizico-mecanice ale unui mediu poros  prezinta mari fluctuatii </a:t>
            </a:r>
            <a:r>
              <a:rPr lang="en-US" sz="1400" smtClean="0">
                <a:latin typeface="Times New Roman" pitchFamily="18" charset="0"/>
                <a:cs typeface="Times New Roman" pitchFamily="18" charset="0"/>
              </a:rPr>
              <a:t> </a:t>
            </a:r>
          </a:p>
          <a:p>
            <a:pPr marL="0" indent="0" algn="just">
              <a:buNone/>
            </a:pP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       în </a:t>
            </a:r>
            <a:r>
              <a:rPr lang="en-US" sz="1400">
                <a:latin typeface="Times New Roman" pitchFamily="18" charset="0"/>
                <a:cs typeface="Times New Roman" pitchFamily="18" charset="0"/>
              </a:rPr>
              <a:t>timp si spatiu si de aceea si parametrii care trebuie studiati pentru descrierea fenomenelor de transport a </a:t>
            </a:r>
            <a:r>
              <a:rPr lang="en-US" sz="1400" smtClean="0">
                <a:latin typeface="Times New Roman" pitchFamily="18" charset="0"/>
                <a:cs typeface="Times New Roman" pitchFamily="18" charset="0"/>
              </a:rPr>
              <a:t>   </a:t>
            </a:r>
          </a:p>
          <a:p>
            <a:pPr marL="0" indent="0" algn="just">
              <a:buNone/>
            </a:pP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       poluantilor </a:t>
            </a:r>
            <a:r>
              <a:rPr lang="en-US" sz="1400">
                <a:latin typeface="Times New Roman" pitchFamily="18" charset="0"/>
                <a:cs typeface="Times New Roman" pitchFamily="18" charset="0"/>
              </a:rPr>
              <a:t>prezinta aceste fluctuatii. </a:t>
            </a:r>
          </a:p>
          <a:p>
            <a:pPr algn="just"/>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Fenomenele </a:t>
            </a:r>
            <a:r>
              <a:rPr lang="en-US" sz="1400">
                <a:latin typeface="Times New Roman" pitchFamily="18" charset="0"/>
                <a:cs typeface="Times New Roman" pitchFamily="18" charset="0"/>
              </a:rPr>
              <a:t>de transport si de transfer de poluanti într-un mediu poros sunt considerate posibil a fi cuantificate prin modele stohastic</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De exemplu în cazul legii lui Darcy, conductivitatea hidraulica ς  a mediului natural poate fi considerata ca un proces stohastic. Din aceasta ecuatie va rezulta viteza de curgere prin pori, deci ea la rândul ei este un proces stohastic. </a:t>
            </a:r>
          </a:p>
          <a:p>
            <a:r>
              <a:rPr lang="en-US" sz="1400">
                <a:latin typeface="Times New Roman" pitchFamily="18" charset="0"/>
                <a:cs typeface="Times New Roman" pitchFamily="18" charset="0"/>
              </a:rPr>
              <a:t>	O alta metoda de modelare stohastica este cea a functiilor de transfer, care au rolul de a stabili o relatie stohastica între un semnal de intrare si ceea ce rezulta la iesirea din sistem (din mediul poros </a:t>
            </a:r>
          </a:p>
          <a:p>
            <a:r>
              <a:rPr lang="en-US" sz="1400">
                <a:latin typeface="Times New Roman" pitchFamily="18" charset="0"/>
                <a:cs typeface="Times New Roman" pitchFamily="18" charset="0"/>
              </a:rPr>
              <a:t>traversat), astfel, se poate nota:  </a:t>
            </a:r>
            <a:r>
              <a:rPr lang="en-US" sz="1400" i="1">
                <a:latin typeface="Times New Roman" pitchFamily="18" charset="0"/>
                <a:cs typeface="Times New Roman" pitchFamily="18" charset="0"/>
              </a:rPr>
              <a:t>Qc- </a:t>
            </a:r>
            <a:r>
              <a:rPr lang="en-US" sz="1400">
                <a:latin typeface="Times New Roman" pitchFamily="18" charset="0"/>
                <a:cs typeface="Times New Roman" pitchFamily="18" charset="0"/>
              </a:rPr>
              <a:t> debitul de iesire din mediul poros si cu </a:t>
            </a:r>
            <a:r>
              <a:rPr lang="en-US" sz="1400" i="1">
                <a:latin typeface="Times New Roman" pitchFamily="18" charset="0"/>
                <a:cs typeface="Times New Roman" pitchFamily="18" charset="0"/>
              </a:rPr>
              <a:t>Qi- </a:t>
            </a:r>
            <a:r>
              <a:rPr lang="en-US" sz="1400">
                <a:latin typeface="Times New Roman" pitchFamily="18" charset="0"/>
                <a:cs typeface="Times New Roman" pitchFamily="18" charset="0"/>
              </a:rPr>
              <a:t> cel de intrare; </a:t>
            </a:r>
          </a:p>
          <a:p>
            <a:endParaRPr lang="en-US" sz="1400">
              <a:latin typeface="Times New Roman" pitchFamily="18" charset="0"/>
              <a:cs typeface="Times New Roman" pitchFamily="18" charset="0"/>
            </a:endParaRPr>
          </a:p>
          <a:p>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xmlns="" val="266678789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487362"/>
          </a:xfrm>
          <a:solidFill>
            <a:schemeClr val="tx2">
              <a:lumMod val="20000"/>
              <a:lumOff val="80000"/>
            </a:schemeClr>
          </a:solidFill>
          <a:ln w="28575">
            <a:solidFill>
              <a:schemeClr val="tx2">
                <a:lumMod val="60000"/>
                <a:lumOff val="40000"/>
              </a:schemeClr>
            </a:solidFill>
          </a:ln>
        </p:spPr>
        <p:txBody>
          <a:bodyPr>
            <a:normAutofit/>
          </a:bodyPr>
          <a:lstStyle/>
          <a:p>
            <a:pPr algn="l"/>
            <a:r>
              <a:rPr lang="en-US" sz="1400" b="1" smtClean="0"/>
              <a:t>	</a:t>
            </a:r>
            <a:r>
              <a:rPr lang="en-US" sz="1600" b="1" smtClean="0">
                <a:latin typeface="Times New Roman" pitchFamily="18" charset="0"/>
                <a:cs typeface="Times New Roman" pitchFamily="18" charset="0"/>
              </a:rPr>
              <a:t>3.2</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Modele</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si</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programe</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existente</a:t>
            </a:r>
            <a:r>
              <a:rPr lang="en-US" sz="1600">
                <a:latin typeface="Times New Roman" pitchFamily="18" charset="0"/>
                <a:cs typeface="Times New Roman" pitchFamily="18" charset="0"/>
              </a:rPr>
              <a:t> </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838200"/>
                <a:ext cx="8229600" cy="5562600"/>
              </a:xfrm>
              <a:solidFill>
                <a:schemeClr val="accent1">
                  <a:lumMod val="20000"/>
                  <a:lumOff val="80000"/>
                </a:schemeClr>
              </a:solidFill>
            </p:spPr>
            <p:txBody>
              <a:bodyPr>
                <a:normAutofit fontScale="77500" lnSpcReduction="20000"/>
              </a:bodyPr>
              <a:lstStyle/>
              <a:p>
                <a:pPr algn="just"/>
                <a:r>
                  <a:rPr lang="en-US" sz="1800" smtClean="0">
                    <a:latin typeface="Times New Roman" pitchFamily="18" charset="0"/>
                    <a:cs typeface="Times New Roman" pitchFamily="18" charset="0"/>
                  </a:rPr>
                  <a:t>Exista </a:t>
                </a:r>
                <a:r>
                  <a:rPr lang="en-US" sz="1800" err="1">
                    <a:latin typeface="Times New Roman" pitchFamily="18" charset="0"/>
                    <a:cs typeface="Times New Roman" pitchFamily="18" charset="0"/>
                  </a:rPr>
                  <a:t>doua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tipuri</a:t>
                </a:r>
                <a:r>
                  <a:rPr lang="en-US" sz="1800">
                    <a:latin typeface="Times New Roman" pitchFamily="18" charset="0"/>
                    <a:cs typeface="Times New Roman" pitchFamily="18" charset="0"/>
                  </a:rPr>
                  <a:t> de </a:t>
                </a:r>
                <a:r>
                  <a:rPr lang="en-US" sz="1800" err="1">
                    <a:latin typeface="Times New Roman" pitchFamily="18" charset="0"/>
                    <a:cs typeface="Times New Roman" pitchFamily="18" charset="0"/>
                  </a:rPr>
                  <a:t>modele</a:t>
                </a:r>
                <a:r>
                  <a:rPr lang="en-US" sz="1800">
                    <a:latin typeface="Times New Roman" pitchFamily="18" charset="0"/>
                    <a:cs typeface="Times New Roman" pitchFamily="18" charset="0"/>
                  </a:rPr>
                  <a:t>, </a:t>
                </a:r>
                <a:r>
                  <a:rPr lang="en-US" sz="1800" i="1" err="1">
                    <a:latin typeface="Times New Roman" pitchFamily="18" charset="0"/>
                    <a:cs typeface="Times New Roman" pitchFamily="18" charset="0"/>
                  </a:rPr>
                  <a:t>modele</a:t>
                </a:r>
                <a:r>
                  <a:rPr lang="en-US" sz="1800" i="1">
                    <a:latin typeface="Times New Roman" pitchFamily="18" charset="0"/>
                    <a:cs typeface="Times New Roman" pitchFamily="18" charset="0"/>
                  </a:rPr>
                  <a:t/>
                </a:r>
                <a:r>
                  <a:rPr lang="en-US" sz="1800" i="1" err="1">
                    <a:latin typeface="Times New Roman" pitchFamily="18" charset="0"/>
                    <a:cs typeface="Times New Roman" pitchFamily="18" charset="0"/>
                  </a:rPr>
                  <a:t>chimice</a:t>
                </a:r>
                <a:r>
                  <a:rPr lang="en-US" sz="1800" i="1">
                    <a:latin typeface="Times New Roman" pitchFamily="18" charset="0"/>
                    <a:cs typeface="Times New Roman" pitchFamily="18" charset="0"/>
                  </a:rPr>
                  <a:t/>
                </a:r>
                <a:r>
                  <a:rPr lang="en-US" sz="1800" err="1">
                    <a:latin typeface="Times New Roman" pitchFamily="18" charset="0"/>
                    <a:cs typeface="Times New Roman" pitchFamily="18" charset="0"/>
                  </a:rPr>
                  <a:t>si</a:t>
                </a:r>
                <a:r>
                  <a:rPr lang="en-US" sz="1800">
                    <a:latin typeface="Times New Roman" pitchFamily="18" charset="0"/>
                    <a:cs typeface="Times New Roman" pitchFamily="18" charset="0"/>
                  </a:rPr>
                  <a:t/>
                </a:r>
                <a:r>
                  <a:rPr lang="en-US" sz="1800" i="1" err="1">
                    <a:latin typeface="Times New Roman" pitchFamily="18" charset="0"/>
                    <a:cs typeface="Times New Roman" pitchFamily="18" charset="0"/>
                  </a:rPr>
                  <a:t>modele</a:t>
                </a:r>
                <a:r>
                  <a:rPr lang="en-US" sz="1800" i="1">
                    <a:latin typeface="Times New Roman" pitchFamily="18" charset="0"/>
                    <a:cs typeface="Times New Roman" pitchFamily="18" charset="0"/>
                  </a:rPr>
                  <a:t/>
                </a:r>
                <a:r>
                  <a:rPr lang="en-US" sz="1800" i="1" smtClean="0">
                    <a:latin typeface="Times New Roman" pitchFamily="18" charset="0"/>
                    <a:cs typeface="Times New Roman" pitchFamily="18" charset="0"/>
                  </a:rPr>
                  <a:t>hidrologice</a:t>
                </a:r>
                <a:r>
                  <a:rPr lang="en-US" sz="1800">
                    <a:latin typeface="Times New Roman" pitchFamily="18" charset="0"/>
                    <a:cs typeface="Times New Roman" pitchFamily="18" charset="0"/>
                  </a:rPr>
                  <a:t/>
                </a:r>
                <a:r>
                  <a:rPr lang="en-US" sz="1800" smtClean="0">
                    <a:latin typeface="Times New Roman" pitchFamily="18" charset="0"/>
                    <a:cs typeface="Times New Roman" pitchFamily="18" charset="0"/>
                  </a:rPr>
                  <a:t>(studiaza </a:t>
                </a:r>
                <a:r>
                  <a:rPr lang="en-US" sz="1800" err="1">
                    <a:latin typeface="Times New Roman" pitchFamily="18" charset="0"/>
                    <a:cs typeface="Times New Roman" pitchFamily="18" charset="0"/>
                  </a:rPr>
                  <a:t>evolutia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debitelor</a:t>
                </a:r>
                <a:r>
                  <a:rPr lang="en-US" sz="1800">
                    <a:latin typeface="Times New Roman" pitchFamily="18" charset="0"/>
                    <a:cs typeface="Times New Roman" pitchFamily="18" charset="0"/>
                  </a:rPr>
                  <a:t>, a </a:t>
                </a:r>
                <a:r>
                  <a:rPr lang="en-US" sz="1800" smtClean="0">
                    <a:latin typeface="Times New Roman" pitchFamily="18" charset="0"/>
                    <a:cs typeface="Times New Roman" pitchFamily="18" charset="0"/>
                  </a:rPr>
                  <a:t>infiltratiilor </a:t>
                </a:r>
                <a:r>
                  <a:rPr lang="en-US" sz="1800" err="1">
                    <a:latin typeface="Times New Roman" pitchFamily="18" charset="0"/>
                    <a:cs typeface="Times New Roman" pitchFamily="18" charset="0"/>
                  </a:rPr>
                  <a:t>într</a:t>
                </a:r>
                <a:r>
                  <a:rPr lang="en-US" sz="1800">
                    <a:latin typeface="Times New Roman" pitchFamily="18" charset="0"/>
                    <a:cs typeface="Times New Roman" pitchFamily="18" charset="0"/>
                  </a:rPr>
                  <a:t>-un </a:t>
                </a:r>
                <a:r>
                  <a:rPr lang="en-US" sz="1800" smtClean="0">
                    <a:latin typeface="Times New Roman" pitchFamily="18" charset="0"/>
                    <a:cs typeface="Times New Roman" pitchFamily="18" charset="0"/>
                  </a:rPr>
                  <a:t>bazin). Modelele </a:t>
                </a:r>
                <a:r>
                  <a:rPr lang="en-US" sz="1800" err="1">
                    <a:latin typeface="Times New Roman" pitchFamily="18" charset="0"/>
                    <a:cs typeface="Times New Roman" pitchFamily="18" charset="0"/>
                  </a:rPr>
                  <a:t>hidrologice</a:t>
                </a:r>
                <a:r>
                  <a:rPr lang="en-US" sz="1800">
                    <a:latin typeface="Times New Roman" pitchFamily="18" charset="0"/>
                    <a:cs typeface="Times New Roman" pitchFamily="18" charset="0"/>
                  </a:rPr>
                  <a:t> se </a:t>
                </a:r>
                <a:r>
                  <a:rPr lang="en-US" sz="1800" err="1">
                    <a:latin typeface="Times New Roman" pitchFamily="18" charset="0"/>
                    <a:cs typeface="Times New Roman" pitchFamily="18" charset="0"/>
                  </a:rPr>
                  <a:t>bazeaza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pe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urmatoarea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ecuatie</a:t>
                </a:r>
                <a:r>
                  <a:rPr lang="en-US" sz="1800">
                    <a:latin typeface="Times New Roman" pitchFamily="18" charset="0"/>
                    <a:cs typeface="Times New Roman" pitchFamily="18" charset="0"/>
                  </a:rPr>
                  <a:t> de </a:t>
                </a:r>
                <a:r>
                  <a:rPr lang="en-US" sz="1800" err="1">
                    <a:latin typeface="Times New Roman" pitchFamily="18" charset="0"/>
                    <a:cs typeface="Times New Roman" pitchFamily="18" charset="0"/>
                  </a:rPr>
                  <a:t>continuitate</a:t>
                </a:r>
                <a:r>
                  <a:rPr lang="en-US" sz="1800">
                    <a:latin typeface="Times New Roman" pitchFamily="18" charset="0"/>
                    <a:cs typeface="Times New Roman" pitchFamily="18" charset="0"/>
                  </a:rPr>
                  <a:t>:	</a:t>
                </a:r>
              </a:p>
              <a:p>
                <a:pPr algn="ctr"/>
                <a14:m>
                  <m:oMath xmlns:m="http://schemas.openxmlformats.org/officeDocument/2006/math">
                    <m:f>
                      <m:fPr>
                        <m:ctrlPr>
                          <a:rPr lang="en-US" sz="1800" i="1">
                            <a:latin typeface="Cambria Math"/>
                          </a:rPr>
                        </m:ctrlPr>
                      </m:fPr>
                      <m:num>
                        <m:r>
                          <a:rPr lang="en-US" sz="1800" i="1">
                            <a:latin typeface="Cambria Math"/>
                          </a:rPr>
                          <m:t>𝑑𝑆</m:t>
                        </m:r>
                      </m:num>
                      <m:den>
                        <m:r>
                          <a:rPr lang="en-US" sz="1800" i="1">
                            <a:latin typeface="Cambria Math"/>
                          </a:rPr>
                          <m:t>𝑑𝑡</m:t>
                        </m:r>
                      </m:den>
                    </m:f>
                    <m:r>
                      <a:rPr lang="en-US" sz="1800" i="1">
                        <a:latin typeface="Cambria Math"/>
                      </a:rPr>
                      <m:t>=</m:t>
                    </m:r>
                    <m:r>
                      <a:rPr lang="en-US" sz="1800" i="1">
                        <a:latin typeface="Cambria Math"/>
                      </a:rPr>
                      <m:t>𝐼</m:t>
                    </m:r>
                    <m:d>
                      <m:dPr>
                        <m:ctrlPr>
                          <a:rPr lang="en-US" sz="1800" i="1">
                            <a:latin typeface="Cambria Math"/>
                          </a:rPr>
                        </m:ctrlPr>
                      </m:dPr>
                      <m:e>
                        <m:r>
                          <a:rPr lang="en-US" sz="1800" i="1">
                            <a:latin typeface="Cambria Math"/>
                          </a:rPr>
                          <m:t>𝑡</m:t>
                        </m:r>
                      </m:e>
                    </m:d>
                    <m:r>
                      <a:rPr lang="en-US" sz="1800" i="1">
                        <a:latin typeface="Cambria Math"/>
                      </a:rPr>
                      <m:t>−</m:t>
                    </m:r>
                    <m:r>
                      <a:rPr lang="en-US" sz="1800" i="1">
                        <a:latin typeface="Cambria Math"/>
                      </a:rPr>
                      <m:t>𝑄</m:t>
                    </m:r>
                    <m:r>
                      <a:rPr lang="en-US" sz="1800" i="1">
                        <a:latin typeface="Cambria Math"/>
                      </a:rPr>
                      <m:t>(</m:t>
                    </m:r>
                    <m:r>
                      <a:rPr lang="en-US" sz="1800" i="1">
                        <a:latin typeface="Cambria Math"/>
                      </a:rPr>
                      <m:t>𝑡</m:t>
                    </m:r>
                    <m:r>
                      <a:rPr lang="en-US" sz="1800" i="1">
                        <a:latin typeface="Cambria Math"/>
                      </a:rPr>
                      <m:t>)</m:t>
                    </m:r>
                  </m:oMath>
                </a14:m>
                <a:r>
                  <a:rPr lang="en-US" sz="1800">
                    <a:latin typeface="Times New Roman" pitchFamily="18" charset="0"/>
                    <a:cs typeface="Times New Roman" pitchFamily="18" charset="0"/>
                  </a:rPr>
                  <a:t>                                                                               (13)</a:t>
                </a:r>
              </a:p>
              <a:p>
                <a:pPr marL="0" indent="0" algn="just">
                  <a:buNone/>
                </a:pPr>
                <a:r>
                  <a:rPr lang="en-US" sz="1800">
                    <a:latin typeface="Times New Roman" pitchFamily="18" charset="0"/>
                    <a:cs typeface="Times New Roman" pitchFamily="18" charset="0"/>
                  </a:rPr>
                  <a:t> </a:t>
                </a:r>
              </a:p>
              <a:p>
                <a:pPr marL="0" indent="0" algn="just">
                  <a:buNone/>
                </a:pPr>
                <a:r>
                  <a:rPr lang="en-US" sz="1800" smtClean="0">
                    <a:latin typeface="Times New Roman" pitchFamily="18" charset="0"/>
                    <a:cs typeface="Times New Roman" pitchFamily="18" charset="0"/>
                  </a:rPr>
                  <a:t>	precum </a:t>
                </a:r>
                <a:r>
                  <a:rPr lang="en-US" sz="1800" err="1">
                    <a:latin typeface="Times New Roman" pitchFamily="18" charset="0"/>
                    <a:cs typeface="Times New Roman" pitchFamily="18" charset="0"/>
                  </a:rPr>
                  <a:t>si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pe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legile</a:t>
                </a:r>
                <a:r>
                  <a:rPr lang="en-US" sz="1800">
                    <a:latin typeface="Times New Roman" pitchFamily="18" charset="0"/>
                    <a:cs typeface="Times New Roman" pitchFamily="18" charset="0"/>
                  </a:rPr>
                  <a:t> de </a:t>
                </a:r>
                <a:r>
                  <a:rPr lang="en-US" sz="1800" err="1">
                    <a:latin typeface="Times New Roman" pitchFamily="18" charset="0"/>
                    <a:cs typeface="Times New Roman" pitchFamily="18" charset="0"/>
                  </a:rPr>
                  <a:t>comportare</a:t>
                </a:r>
                <a:r>
                  <a:rPr lang="en-US" sz="1800">
                    <a:latin typeface="Times New Roman" pitchFamily="18" charset="0"/>
                    <a:cs typeface="Times New Roman" pitchFamily="18" charset="0"/>
                  </a:rPr>
                  <a:t> a </a:t>
                </a:r>
                <a:r>
                  <a:rPr lang="en-US" sz="1800" err="1">
                    <a:latin typeface="Times New Roman" pitchFamily="18" charset="0"/>
                    <a:cs typeface="Times New Roman" pitchFamily="18" charset="0"/>
                  </a:rPr>
                  <a:t>bazinului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hidrografic</a:t>
                </a:r>
                <a:r>
                  <a:rPr lang="en-US" sz="1800">
                    <a:latin typeface="Times New Roman" pitchFamily="18" charset="0"/>
                    <a:cs typeface="Times New Roman" pitchFamily="18" charset="0"/>
                  </a:rPr>
                  <a:t> care se </a:t>
                </a:r>
                <a:r>
                  <a:rPr lang="en-US" sz="1800" err="1">
                    <a:latin typeface="Times New Roman" pitchFamily="18" charset="0"/>
                    <a:cs typeface="Times New Roman" pitchFamily="18" charset="0"/>
                  </a:rPr>
                  <a:t>definesc</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printr</a:t>
                </a:r>
                <a:r>
                  <a:rPr lang="en-US" sz="1800">
                    <a:latin typeface="Times New Roman" pitchFamily="18" charset="0"/>
                    <a:cs typeface="Times New Roman" pitchFamily="18" charset="0"/>
                  </a:rPr>
                  <a:t>-o </a:t>
                </a:r>
                <a:r>
                  <a:rPr lang="en-US" sz="1800" err="1">
                    <a:latin typeface="Times New Roman" pitchFamily="18" charset="0"/>
                    <a:cs typeface="Times New Roman" pitchFamily="18" charset="0"/>
                  </a:rPr>
                  <a:t>functie</a:t>
                </a:r>
                <a:r>
                  <a:rPr lang="en-US" sz="1800">
                    <a:latin typeface="Times New Roman" pitchFamily="18" charset="0"/>
                    <a:cs typeface="Times New Roman" pitchFamily="18" charset="0"/>
                  </a:rPr>
                  <a:t> de </a:t>
                </a:r>
                <a:r>
                  <a:rPr lang="en-US" sz="1800" err="1">
                    <a:latin typeface="Times New Roman" pitchFamily="18" charset="0"/>
                    <a:cs typeface="Times New Roman" pitchFamily="18" charset="0"/>
                  </a:rPr>
                  <a:t>legatura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între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cantitatea</a:t>
                </a:r>
                <a:r>
                  <a:rPr lang="en-US" sz="1800">
                    <a:latin typeface="Times New Roman" pitchFamily="18" charset="0"/>
                    <a:cs typeface="Times New Roman" pitchFamily="18" charset="0"/>
                  </a:rPr>
                  <a:t> de </a:t>
                </a:r>
                <a:r>
                  <a:rPr lang="en-US" sz="1800" err="1">
                    <a:latin typeface="Times New Roman" pitchFamily="18" charset="0"/>
                    <a:cs typeface="Times New Roman" pitchFamily="18" charset="0"/>
                  </a:rPr>
                  <a:t>apa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acumulata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în</a:t>
                </a:r>
                <a:r>
                  <a:rPr lang="en-US" sz="1800">
                    <a:latin typeface="Times New Roman" pitchFamily="18" charset="0"/>
                    <a:cs typeface="Times New Roman" pitchFamily="18" charset="0"/>
                  </a:rPr>
                  <a:t> sol, S, </a:t>
                </a:r>
                <a:r>
                  <a:rPr lang="en-US" sz="1800" err="1">
                    <a:latin typeface="Times New Roman" pitchFamily="18" charset="0"/>
                    <a:cs typeface="Times New Roman" pitchFamily="18" charset="0"/>
                  </a:rPr>
                  <a:t>cantitatea</a:t>
                </a:r>
                <a:r>
                  <a:rPr lang="en-US" sz="1800">
                    <a:latin typeface="Times New Roman" pitchFamily="18" charset="0"/>
                    <a:cs typeface="Times New Roman" pitchFamily="18" charset="0"/>
                  </a:rPr>
                  <a:t> de </a:t>
                </a:r>
                <a:r>
                  <a:rPr lang="en-US" sz="1800" err="1">
                    <a:latin typeface="Times New Roman" pitchFamily="18" charset="0"/>
                    <a:cs typeface="Times New Roman" pitchFamily="18" charset="0"/>
                  </a:rPr>
                  <a:t>apa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infiltrata</a:t>
                </a:r>
                <a:r>
                  <a:rPr lang="en-US" sz="1800">
                    <a:latin typeface="Times New Roman" pitchFamily="18" charset="0"/>
                    <a:cs typeface="Times New Roman" pitchFamily="18" charset="0"/>
                  </a:rPr>
                  <a:t>, I, </a:t>
                </a:r>
                <a:r>
                  <a:rPr lang="en-US" sz="1800" err="1">
                    <a:latin typeface="Times New Roman" pitchFamily="18" charset="0"/>
                    <a:cs typeface="Times New Roman" pitchFamily="18" charset="0"/>
                  </a:rPr>
                  <a:t>si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debitul</a:t>
                </a:r>
                <a:r>
                  <a:rPr lang="en-US" sz="1800">
                    <a:latin typeface="Times New Roman" pitchFamily="18" charset="0"/>
                    <a:cs typeface="Times New Roman" pitchFamily="18" charset="0"/>
                  </a:rPr>
                  <a:t> de </a:t>
                </a:r>
                <a:r>
                  <a:rPr lang="en-US" sz="1800" err="1">
                    <a:latin typeface="Times New Roman" pitchFamily="18" charset="0"/>
                    <a:cs typeface="Times New Roman" pitchFamily="18" charset="0"/>
                  </a:rPr>
                  <a:t>apa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tranzitoriu</a:t>
                </a:r>
                <a:r>
                  <a:rPr lang="en-US" sz="1800">
                    <a:latin typeface="Times New Roman" pitchFamily="18" charset="0"/>
                    <a:cs typeface="Times New Roman" pitchFamily="18" charset="0"/>
                  </a:rPr>
                  <a:t> Q sub forma:  </a:t>
                </a:r>
              </a:p>
              <a:p>
                <a:pPr marL="0" indent="0" algn="just">
                  <a:buNone/>
                </a:pPr>
                <a:r>
                  <a:rPr lang="en-US" sz="1800">
                    <a:latin typeface="Times New Roman" pitchFamily="18" charset="0"/>
                    <a:cs typeface="Times New Roman" pitchFamily="18" charset="0"/>
                  </a:rPr>
                  <a:t> </a:t>
                </a:r>
              </a:p>
              <a:p>
                <a:pPr algn="ctr"/>
                <a14:m>
                  <m:oMath xmlns:m="http://schemas.openxmlformats.org/officeDocument/2006/math">
                    <m:r>
                      <a:rPr lang="en-US" sz="1800" i="1">
                        <a:latin typeface="Cambria Math"/>
                      </a:rPr>
                      <m:t>𝑆</m:t>
                    </m:r>
                    <m:d>
                      <m:dPr>
                        <m:ctrlPr>
                          <a:rPr lang="en-US" sz="1800" i="1">
                            <a:latin typeface="Cambria Math"/>
                          </a:rPr>
                        </m:ctrlPr>
                      </m:dPr>
                      <m:e>
                        <m:r>
                          <a:rPr lang="en-US" sz="1800" i="1">
                            <a:latin typeface="Cambria Math"/>
                          </a:rPr>
                          <m:t>𝑇</m:t>
                        </m:r>
                      </m:e>
                    </m:d>
                    <m:r>
                      <a:rPr lang="en-US" sz="1800" i="1">
                        <a:latin typeface="Cambria Math"/>
                      </a:rPr>
                      <m:t>=</m:t>
                    </m:r>
                    <m:r>
                      <a:rPr lang="en-US" sz="1800" i="1">
                        <a:latin typeface="Cambria Math"/>
                      </a:rPr>
                      <m:t>𝑓</m:t>
                    </m:r>
                    <m:r>
                      <a:rPr lang="en-US" sz="1800" i="1">
                        <a:latin typeface="Cambria Math"/>
                      </a:rPr>
                      <m:t>[</m:t>
                    </m:r>
                    <m:r>
                      <a:rPr lang="en-US" sz="1800" i="1">
                        <a:latin typeface="Cambria Math"/>
                      </a:rPr>
                      <m:t>𝐼</m:t>
                    </m:r>
                    <m:d>
                      <m:dPr>
                        <m:ctrlPr>
                          <a:rPr lang="en-US" sz="1800" i="1">
                            <a:latin typeface="Cambria Math"/>
                          </a:rPr>
                        </m:ctrlPr>
                      </m:dPr>
                      <m:e>
                        <m:r>
                          <a:rPr lang="en-US" sz="1800" i="1">
                            <a:latin typeface="Cambria Math"/>
                          </a:rPr>
                          <m:t>𝑡</m:t>
                        </m:r>
                      </m:e>
                    </m:d>
                    <m:r>
                      <a:rPr lang="en-US" sz="1800" i="1">
                        <a:latin typeface="Cambria Math"/>
                      </a:rPr>
                      <m:t>, </m:t>
                    </m:r>
                    <m:r>
                      <a:rPr lang="en-US" sz="1800" i="1">
                        <a:latin typeface="Cambria Math"/>
                      </a:rPr>
                      <m:t>𝑄</m:t>
                    </m:r>
                    <m:d>
                      <m:dPr>
                        <m:ctrlPr>
                          <a:rPr lang="en-US" sz="1800" i="1">
                            <a:latin typeface="Cambria Math"/>
                          </a:rPr>
                        </m:ctrlPr>
                      </m:dPr>
                      <m:e>
                        <m:r>
                          <a:rPr lang="en-US" sz="1800" i="1">
                            <a:latin typeface="Cambria Math"/>
                          </a:rPr>
                          <m:t>𝑡</m:t>
                        </m:r>
                      </m:e>
                    </m:d>
                    <m:r>
                      <a:rPr lang="en-US" sz="1800" i="1">
                        <a:latin typeface="Cambria Math"/>
                      </a:rPr>
                      <m:t>]</m:t>
                    </m:r>
                  </m:oMath>
                </a14:m>
                <a:r>
                  <a:rPr lang="en-US" sz="1800">
                    <a:latin typeface="Times New Roman" pitchFamily="18" charset="0"/>
                    <a:cs typeface="Times New Roman" pitchFamily="18" charset="0"/>
                  </a:rPr>
                  <a:t>                                                                    (14)</a:t>
                </a:r>
              </a:p>
              <a:p>
                <a:pPr marL="0" indent="0" algn="just">
                  <a:buNone/>
                </a:pPr>
                <a:r>
                  <a:rPr lang="en-US" sz="1800">
                    <a:latin typeface="Times New Roman" pitchFamily="18" charset="0"/>
                    <a:cs typeface="Times New Roman" pitchFamily="18" charset="0"/>
                  </a:rPr>
                  <a:t> </a:t>
                </a:r>
              </a:p>
              <a:p>
                <a:pPr algn="just"/>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Modele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hidrologice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intervin</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în</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studiul</a:t>
                </a:r>
                <a:r>
                  <a:rPr lang="en-US" sz="1800">
                    <a:latin typeface="Times New Roman" pitchFamily="18" charset="0"/>
                    <a:cs typeface="Times New Roman" pitchFamily="18" charset="0"/>
                  </a:rPr>
                  <a:t> de impact </a:t>
                </a:r>
                <a:r>
                  <a:rPr lang="en-US" sz="1800" smtClean="0">
                    <a:latin typeface="Times New Roman" pitchFamily="18" charset="0"/>
                    <a:cs typeface="Times New Roman" pitchFamily="18" charset="0"/>
                  </a:rPr>
                  <a:t>al poluantilor asupra solului, cu ocazia transferarii poluantilor in sol de catre ploi. </a:t>
                </a:r>
                <a:endParaRPr lang="en-US" sz="1800">
                  <a:latin typeface="Times New Roman" pitchFamily="18" charset="0"/>
                  <a:cs typeface="Times New Roman" pitchFamily="18" charset="0"/>
                </a:endParaRPr>
              </a:p>
              <a:p>
                <a:pPr algn="just"/>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Geochimia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solurilor</a:t>
                </a:r>
                <a:r>
                  <a:rPr lang="en-US" sz="1800">
                    <a:latin typeface="Times New Roman" pitchFamily="18" charset="0"/>
                    <a:cs typeface="Times New Roman" pitchFamily="18" charset="0"/>
                  </a:rPr>
                  <a:t/>
                </a:r>
                <a:r>
                  <a:rPr lang="en-US" sz="1800" smtClean="0">
                    <a:latin typeface="Times New Roman" pitchFamily="18" charset="0"/>
                    <a:cs typeface="Times New Roman" pitchFamily="18" charset="0"/>
                  </a:rPr>
                  <a:t>pune </a:t>
                </a:r>
                <a:r>
                  <a:rPr lang="en-US" sz="1800" err="1">
                    <a:latin typeface="Times New Roman" pitchFamily="18" charset="0"/>
                    <a:cs typeface="Times New Roman" pitchFamily="18" charset="0"/>
                  </a:rPr>
                  <a:t>înca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foarte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multe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probleme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modelarii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matematice</a:t>
                </a:r>
                <a:r>
                  <a:rPr lang="en-US" sz="1800">
                    <a:latin typeface="Times New Roman" pitchFamily="18" charset="0"/>
                    <a:cs typeface="Times New Roman" pitchFamily="18" charset="0"/>
                  </a:rPr>
                  <a:t>. </a:t>
                </a:r>
                <a:r>
                  <a:rPr lang="en-US" sz="1800" smtClean="0">
                    <a:latin typeface="Times New Roman" pitchFamily="18" charset="0"/>
                    <a:cs typeface="Times New Roman" pitchFamily="18" charset="0"/>
                  </a:rPr>
                  <a:t>Programele </a:t>
                </a:r>
                <a:r>
                  <a:rPr lang="en-US" sz="1800">
                    <a:latin typeface="Times New Roman" pitchFamily="18" charset="0"/>
                    <a:cs typeface="Times New Roman" pitchFamily="18" charset="0"/>
                  </a:rPr>
                  <a:t>de </a:t>
                </a:r>
                <a:r>
                  <a:rPr lang="en-US" sz="1800" err="1">
                    <a:latin typeface="Times New Roman" pitchFamily="18" charset="0"/>
                    <a:cs typeface="Times New Roman" pitchFamily="18" charset="0"/>
                  </a:rPr>
                  <a:t>calcul</a:t>
                </a:r>
                <a:r>
                  <a:rPr lang="en-US" sz="1800">
                    <a:latin typeface="Times New Roman" pitchFamily="18" charset="0"/>
                    <a:cs typeface="Times New Roman" pitchFamily="18" charset="0"/>
                  </a:rPr>
                  <a:t> din </a:t>
                </a:r>
                <a:r>
                  <a:rPr lang="en-US" sz="1800" err="1">
                    <a:latin typeface="Times New Roman" pitchFamily="18" charset="0"/>
                    <a:cs typeface="Times New Roman" pitchFamily="18" charset="0"/>
                  </a:rPr>
                  <a:t>acest</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domeniu</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sunt</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înca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putine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si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iau</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în</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considerare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calcule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termodinamice</a:t>
                </a:r>
                <a:r>
                  <a:rPr lang="en-US" sz="1800">
                    <a:latin typeface="Times New Roman" pitchFamily="18" charset="0"/>
                    <a:cs typeface="Times New Roman" pitchFamily="18" charset="0"/>
                  </a:rPr>
                  <a:t> de </a:t>
                </a:r>
                <a:r>
                  <a:rPr lang="en-US" sz="1800" err="1">
                    <a:latin typeface="Times New Roman" pitchFamily="18" charset="0"/>
                    <a:cs typeface="Times New Roman" pitchFamily="18" charset="0"/>
                  </a:rPr>
                  <a:t>echilibrare</a:t>
                </a:r>
                <a:r>
                  <a:rPr lang="en-US" sz="1800">
                    <a:latin typeface="Times New Roman" pitchFamily="18" charset="0"/>
                    <a:cs typeface="Times New Roman" pitchFamily="18" charset="0"/>
                  </a:rPr>
                  <a:t> a </a:t>
                </a:r>
                <a:r>
                  <a:rPr lang="en-US" sz="1800" err="1">
                    <a:latin typeface="Times New Roman" pitchFamily="18" charset="0"/>
                    <a:cs typeface="Times New Roman" pitchFamily="18" charset="0"/>
                  </a:rPr>
                  <a:t>solutiilor</a:t>
                </a:r>
                <a:r>
                  <a:rPr lang="en-US" sz="1800">
                    <a:latin typeface="Times New Roman" pitchFamily="18" charset="0"/>
                    <a:cs typeface="Times New Roman" pitchFamily="18" charset="0"/>
                  </a:rPr>
                  <a:t> care vin </a:t>
                </a:r>
                <a:r>
                  <a:rPr lang="en-US" sz="1800" err="1">
                    <a:latin typeface="Times New Roman" pitchFamily="18" charset="0"/>
                    <a:cs typeface="Times New Roman" pitchFamily="18" charset="0"/>
                  </a:rPr>
                  <a:t>în</a:t>
                </a:r>
                <a:r>
                  <a:rPr lang="en-US" sz="1800">
                    <a:latin typeface="Times New Roman" pitchFamily="18" charset="0"/>
                    <a:cs typeface="Times New Roman" pitchFamily="18" charset="0"/>
                  </a:rPr>
                  <a:t> contact cu </a:t>
                </a:r>
                <a:r>
                  <a:rPr lang="en-US" sz="1800" err="1">
                    <a:latin typeface="Times New Roman" pitchFamily="18" charset="0"/>
                    <a:cs typeface="Times New Roman" pitchFamily="18" charset="0"/>
                  </a:rPr>
                  <a:t>rocile</a:t>
                </a:r>
                <a:r>
                  <a:rPr lang="en-US" sz="1800">
                    <a:latin typeface="Times New Roman" pitchFamily="18" charset="0"/>
                    <a:cs typeface="Times New Roman" pitchFamily="18" charset="0"/>
                  </a:rPr>
                  <a:t>. </a:t>
                </a:r>
              </a:p>
              <a:p>
                <a:pPr marL="0" indent="0" algn="just">
                  <a:buNone/>
                </a:pPr>
                <a:r>
                  <a:rPr lang="en-US" sz="1800">
                    <a:latin typeface="Times New Roman" pitchFamily="18" charset="0"/>
                    <a:cs typeface="Times New Roman" pitchFamily="18" charset="0"/>
                  </a:rPr>
                  <a:t> </a:t>
                </a:r>
              </a:p>
              <a:p>
                <a:pPr algn="just"/>
                <a:r>
                  <a:rPr lang="en-US" sz="1800" b="1">
                    <a:latin typeface="Times New Roman" pitchFamily="18" charset="0"/>
                    <a:cs typeface="Times New Roman" pitchFamily="18" charset="0"/>
                  </a:rPr>
                  <a:t/>
                </a:r>
                <a:r>
                  <a:rPr lang="en-US" sz="1800" b="1" err="1">
                    <a:latin typeface="Times New Roman" pitchFamily="18" charset="0"/>
                    <a:cs typeface="Times New Roman" pitchFamily="18" charset="0"/>
                  </a:rPr>
                  <a:t>Modelul</a:t>
                </a:r>
                <a:r>
                  <a:rPr lang="en-US" sz="1800" b="1">
                    <a:latin typeface="Times New Roman" pitchFamily="18" charset="0"/>
                    <a:cs typeface="Times New Roman" pitchFamily="18" charset="0"/>
                  </a:rPr>
                  <a:t> MIKE SHE </a:t>
                </a:r>
                <a:r>
                  <a:rPr lang="en-US" sz="1800" b="1" smtClean="0">
                    <a:latin typeface="Times New Roman" pitchFamily="18" charset="0"/>
                    <a:cs typeface="Times New Roman" pitchFamily="18" charset="0"/>
                  </a:rPr>
                  <a:t>-</a:t>
                </a:r>
                <a:r>
                  <a:rPr lang="en-US" sz="1800" smtClean="0">
                    <a:latin typeface="Times New Roman" pitchFamily="18" charset="0"/>
                    <a:cs typeface="Times New Roman" pitchFamily="18" charset="0"/>
                  </a:rPr>
                  <a:t/>
                </a:r>
                <a:r>
                  <a:rPr lang="en-US" sz="1800" err="1">
                    <a:latin typeface="Times New Roman" pitchFamily="18" charset="0"/>
                    <a:cs typeface="Times New Roman" pitchFamily="18" charset="0"/>
                  </a:rPr>
                  <a:t>este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realizat</a:t>
                </a:r>
                <a:r>
                  <a:rPr lang="en-US" sz="1800">
                    <a:latin typeface="Times New Roman" pitchFamily="18" charset="0"/>
                    <a:cs typeface="Times New Roman" pitchFamily="18" charset="0"/>
                  </a:rPr>
                  <a:t> de </a:t>
                </a:r>
                <a:r>
                  <a:rPr lang="en-US" sz="1800" err="1">
                    <a:latin typeface="Times New Roman" pitchFamily="18" charset="0"/>
                    <a:cs typeface="Times New Roman" pitchFamily="18" charset="0"/>
                  </a:rPr>
                  <a:t>catre</a:t>
                </a:r>
                <a:r>
                  <a:rPr lang="en-US" sz="1800">
                    <a:latin typeface="Times New Roman" pitchFamily="18" charset="0"/>
                    <a:cs typeface="Times New Roman" pitchFamily="18" charset="0"/>
                  </a:rPr>
                  <a:t> Danish Hydraulic Institute. </a:t>
                </a:r>
                <a:r>
                  <a:rPr lang="en-US" sz="1800" err="1">
                    <a:latin typeface="Times New Roman" pitchFamily="18" charset="0"/>
                    <a:cs typeface="Times New Roman" pitchFamily="18" charset="0"/>
                  </a:rPr>
                  <a:t>Modelul</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este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hidrologic</a:t>
                </a:r>
                <a:r>
                  <a:rPr lang="en-US" sz="1800">
                    <a:latin typeface="Times New Roman" pitchFamily="18" charset="0"/>
                    <a:cs typeface="Times New Roman" pitchFamily="18" charset="0"/>
                  </a:rPr>
                  <a:t> care </a:t>
                </a:r>
                <a:r>
                  <a:rPr lang="en-US" sz="1800" err="1">
                    <a:latin typeface="Times New Roman" pitchFamily="18" charset="0"/>
                    <a:cs typeface="Times New Roman" pitchFamily="18" charset="0"/>
                  </a:rPr>
                  <a:t>simuleaza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miscarea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apei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si</a:t>
                </a:r>
                <a:r>
                  <a:rPr lang="en-US" sz="1800">
                    <a:latin typeface="Times New Roman" pitchFamily="18" charset="0"/>
                    <a:cs typeface="Times New Roman" pitchFamily="18" charset="0"/>
                  </a:rPr>
                  <a:t> a </a:t>
                </a:r>
                <a:r>
                  <a:rPr lang="en-US" sz="1800" err="1">
                    <a:latin typeface="Times New Roman" pitchFamily="18" charset="0"/>
                    <a:cs typeface="Times New Roman" pitchFamily="18" charset="0"/>
                  </a:rPr>
                  <a:t>transferului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poluantilor</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în</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bazine</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hidrografice</a:t>
                </a:r>
                <a:r>
                  <a:rPr lang="en-US" sz="1800">
                    <a:latin typeface="Times New Roman" pitchFamily="18" charset="0"/>
                    <a:cs typeface="Times New Roman" pitchFamily="18" charset="0"/>
                  </a:rPr>
                  <a:t>. </a:t>
                </a:r>
                <a:r>
                  <a:rPr lang="en-US" sz="1800" err="1">
                    <a:latin typeface="Times New Roman" pitchFamily="18" charset="0"/>
                    <a:cs typeface="Times New Roman" pitchFamily="18" charset="0"/>
                  </a:rPr>
                  <a:t>Acest</a:t>
                </a:r>
                <a:r>
                  <a:rPr lang="en-US" sz="1800">
                    <a:latin typeface="Times New Roman" pitchFamily="18" charset="0"/>
                    <a:cs typeface="Times New Roman" pitchFamily="18" charset="0"/>
                  </a:rPr>
                  <a:t> soft are un </a:t>
                </a:r>
                <a:r>
                  <a:rPr lang="en-US" sz="1800" err="1">
                    <a:latin typeface="Times New Roman" pitchFamily="18" charset="0"/>
                    <a:cs typeface="Times New Roman" pitchFamily="18" charset="0"/>
                  </a:rPr>
                  <a:t>modul</a:t>
                </a:r>
                <a:r>
                  <a:rPr lang="en-US" sz="1800">
                    <a:latin typeface="Times New Roman" pitchFamily="18" charset="0"/>
                    <a:cs typeface="Times New Roman" pitchFamily="18" charset="0"/>
                  </a:rPr>
                  <a:t> central MIKE SHE </a:t>
                </a:r>
                <a:r>
                  <a:rPr lang="en-US" sz="1800" err="1">
                    <a:latin typeface="Times New Roman" pitchFamily="18" charset="0"/>
                    <a:cs typeface="Times New Roman" pitchFamily="18" charset="0"/>
                  </a:rPr>
                  <a:t>WM</a:t>
                </a:r>
                <a:r>
                  <a:rPr lang="en-US" sz="1800">
                    <a:latin typeface="Times New Roman" pitchFamily="18" charset="0"/>
                    <a:cs typeface="Times New Roman" pitchFamily="18" charset="0"/>
                  </a:rPr>
                  <a:t> care </a:t>
                </a:r>
                <a:r>
                  <a:rPr lang="en-US" sz="1800" err="1">
                    <a:latin typeface="Times New Roman" pitchFamily="18" charset="0"/>
                    <a:cs typeface="Times New Roman" pitchFamily="18" charset="0"/>
                  </a:rPr>
                  <a:t>simuleaza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miscarea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apei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si</a:t>
                </a:r>
                <a:r>
                  <a:rPr lang="en-US" sz="1800">
                    <a:latin typeface="Times New Roman" pitchFamily="18" charset="0"/>
                    <a:cs typeface="Times New Roman" pitchFamily="18" charset="0"/>
                  </a:rPr>
                  <a:t> la care pot fi </a:t>
                </a:r>
                <a:r>
                  <a:rPr lang="en-US" sz="1800" err="1">
                    <a:latin typeface="Times New Roman" pitchFamily="18" charset="0"/>
                    <a:cs typeface="Times New Roman" pitchFamily="18" charset="0"/>
                  </a:rPr>
                  <a:t>adaugate</a:t>
                </a:r>
                <a:r>
                  <a:rPr lang="en-US" sz="1800">
                    <a:latin typeface="Times New Roman" pitchFamily="18" charset="0"/>
                    <a:cs typeface="Times New Roman" pitchFamily="18" charset="0"/>
                  </a:rPr>
                  <a:t> module </a:t>
                </a:r>
                <a:r>
                  <a:rPr lang="en-US" sz="1800" err="1">
                    <a:latin typeface="Times New Roman" pitchFamily="18" charset="0"/>
                    <a:cs typeface="Times New Roman" pitchFamily="18" charset="0"/>
                  </a:rPr>
                  <a:t>specifice</a:t>
                </a:r>
                <a:r>
                  <a:rPr lang="en-US" sz="1800">
                    <a:latin typeface="Times New Roman" pitchFamily="18" charset="0"/>
                    <a:cs typeface="Times New Roman" pitchFamily="18" charset="0"/>
                  </a:rPr>
                  <a:t> cum </a:t>
                </a:r>
                <a:r>
                  <a:rPr lang="en-US" sz="1800" err="1">
                    <a:latin typeface="Times New Roman" pitchFamily="18" charset="0"/>
                    <a:cs typeface="Times New Roman" pitchFamily="18" charset="0"/>
                  </a:rPr>
                  <a:t>ar</a:t>
                </a:r>
                <a:r>
                  <a:rPr lang="en-US" sz="1800">
                    <a:latin typeface="Times New Roman" pitchFamily="18" charset="0"/>
                    <a:cs typeface="Times New Roman" pitchFamily="18" charset="0"/>
                  </a:rPr>
                  <a:t> fi:  </a:t>
                </a:r>
              </a:p>
              <a:p>
                <a:pPr algn="just"/>
                <a:r>
                  <a:rPr lang="en-US" sz="1800">
                    <a:latin typeface="Times New Roman" pitchFamily="18" charset="0"/>
                    <a:cs typeface="Times New Roman" pitchFamily="18" charset="0"/>
                  </a:rPr>
                  <a:t>	- MIKE SHE AD  </a:t>
                </a:r>
                <a:r>
                  <a:rPr lang="en-US" sz="1800" err="1">
                    <a:latin typeface="Times New Roman" pitchFamily="18" charset="0"/>
                    <a:cs typeface="Times New Roman" pitchFamily="18" charset="0"/>
                  </a:rPr>
                  <a:t>pentru</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modelarea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convectiei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dispersiei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poluantilor</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dizolvati</a:t>
                </a:r>
                <a:r>
                  <a:rPr lang="en-US" sz="1800">
                    <a:latin typeface="Times New Roman" pitchFamily="18" charset="0"/>
                    <a:cs typeface="Times New Roman" pitchFamily="18" charset="0"/>
                  </a:rPr>
                  <a:t>; </a:t>
                </a:r>
              </a:p>
              <a:p>
                <a:pPr algn="just"/>
                <a:r>
                  <a:rPr lang="en-US" sz="1800">
                    <a:latin typeface="Times New Roman" pitchFamily="18" charset="0"/>
                    <a:cs typeface="Times New Roman" pitchFamily="18" charset="0"/>
                  </a:rPr>
                  <a:t>	- MIKE SHE GC </a:t>
                </a:r>
                <a:r>
                  <a:rPr lang="en-US" sz="1800" err="1">
                    <a:latin typeface="Times New Roman" pitchFamily="18" charset="0"/>
                    <a:cs typeface="Times New Roman" pitchFamily="18" charset="0"/>
                  </a:rPr>
                  <a:t>pentru</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modelarea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proceselor</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geochimice</a:t>
                </a:r>
                <a:r>
                  <a:rPr lang="en-US" sz="1800">
                    <a:latin typeface="Times New Roman" pitchFamily="18" charset="0"/>
                    <a:cs typeface="Times New Roman" pitchFamily="18" charset="0"/>
                  </a:rPr>
                  <a:t>;</a:t>
                </a:r>
              </a:p>
              <a:p>
                <a:pPr algn="just"/>
                <a:r>
                  <a:rPr lang="en-US" sz="1800">
                    <a:latin typeface="Times New Roman" pitchFamily="18" charset="0"/>
                    <a:cs typeface="Times New Roman" pitchFamily="18" charset="0"/>
                  </a:rPr>
                  <a:t>	- MIKE SHE SE </a:t>
                </a:r>
                <a:r>
                  <a:rPr lang="en-US" sz="1800" err="1">
                    <a:latin typeface="Times New Roman" pitchFamily="18" charset="0"/>
                    <a:cs typeface="Times New Roman" pitchFamily="18" charset="0"/>
                  </a:rPr>
                  <a:t>pentru</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modelarea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eroziunii</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solului</a:t>
                </a:r>
                <a:r>
                  <a:rPr lang="en-US" sz="1800">
                    <a:latin typeface="Times New Roman" pitchFamily="18" charset="0"/>
                    <a:cs typeface="Times New Roman" pitchFamily="18" charset="0"/>
                  </a:rPr>
                  <a:t>; </a:t>
                </a:r>
              </a:p>
              <a:p>
                <a:pPr algn="just"/>
                <a:r>
                  <a:rPr lang="en-US" sz="1800">
                    <a:latin typeface="Times New Roman" pitchFamily="18" charset="0"/>
                    <a:cs typeface="Times New Roman" pitchFamily="18" charset="0"/>
                  </a:rPr>
                  <a:t>	- MIKE SHE </a:t>
                </a:r>
                <a:r>
                  <a:rPr lang="en-US" sz="1800" err="1">
                    <a:latin typeface="Times New Roman" pitchFamily="18" charset="0"/>
                    <a:cs typeface="Times New Roman" pitchFamily="18" charset="0"/>
                  </a:rPr>
                  <a:t>IR</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pentru</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modelarea</a:t>
                </a:r>
                <a:r>
                  <a:rPr lang="en-US" sz="1800">
                    <a:latin typeface="Times New Roman" pitchFamily="18" charset="0"/>
                    <a:cs typeface="Times New Roman" pitchFamily="18" charset="0"/>
                  </a:rPr>
                  <a:t/>
                </a:r>
                <a:r>
                  <a:rPr lang="en-US" sz="1800" err="1">
                    <a:latin typeface="Times New Roman" pitchFamily="18" charset="0"/>
                    <a:cs typeface="Times New Roman" pitchFamily="18" charset="0"/>
                  </a:rPr>
                  <a:t>irigatiilor</a:t>
                </a:r>
                <a:r>
                  <a:rPr lang="en-US" sz="1800">
                    <a:latin typeface="Times New Roman" pitchFamily="18" charset="0"/>
                    <a:cs typeface="Times New Roman" pitchFamily="18" charset="0"/>
                  </a:rPr>
                  <a:t>. </a:t>
                </a:r>
              </a:p>
              <a:p>
                <a:pPr marL="0" indent="0">
                  <a:buNone/>
                </a:pPr>
                <a:r>
                  <a:rPr lang="en-US" sz="1800">
                    <a:latin typeface="Times New Roman" pitchFamily="18" charset="0"/>
                    <a:cs typeface="Times New Roman" pitchFamily="18" charset="0"/>
                  </a:rPr>
                  <a:t> </a:t>
                </a:r>
              </a:p>
              <a:p>
                <a:pPr marL="0" indent="0">
                  <a:buNone/>
                </a:pPr>
                <a:r>
                  <a:rPr lang="en-US" sz="1200"/>
                  <a:t> </a:t>
                </a:r>
              </a:p>
              <a:p>
                <a:pPr marL="0" indent="0">
                  <a:buNone/>
                </a:pPr>
                <a:r>
                  <a:rPr lang="en-US" sz="1200" b="1"/>
                  <a:t/>
                </a:r>
                <a:endParaRPr lang="en-US" sz="120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5562600"/>
              </a:xfrm>
              <a:blipFill rotWithShape="1">
                <a:blip r:embed="rId2"/>
                <a:stretch>
                  <a:fillRect l="-148" t="-877" r="-815"/>
                </a:stretch>
              </a:blipFill>
            </p:spPr>
            <p:txBody>
              <a:bodyPr/>
              <a:lstStyle/>
              <a:p>
                <a:r>
                  <a:rPr lang="en-US">
                    <a:noFill/>
                  </a:rPr>
                  <a:t> </a:t>
                </a:r>
              </a:p>
            </p:txBody>
          </p:sp>
        </mc:Fallback>
      </mc:AlternateContent>
      <p:sp>
        <p:nvSpPr>
          <p:cNvPr id="4" name="Title 1"/>
          <p:cNvSpPr>
            <a:spLocks noGrp="1"/>
          </p:cNvSpPr>
          <p:nvPr/>
        </p:nvSpPr>
        <p:spPr>
          <a:xfrm>
            <a:off x="457200" y="2857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5" name="Title 1"/>
          <p:cNvSpPr>
            <a:spLocks noGrp="1"/>
          </p:cNvSpPr>
          <p:nvPr/>
        </p:nvSpPr>
        <p:spPr>
          <a:xfrm>
            <a:off x="609600" y="30099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6" name="Title 1"/>
          <p:cNvSpPr>
            <a:spLocks noGrp="1"/>
          </p:cNvSpPr>
          <p:nvPr/>
        </p:nvSpPr>
        <p:spPr>
          <a:xfrm>
            <a:off x="762000" y="31623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7" name="Title 1"/>
          <p:cNvSpPr>
            <a:spLocks noGrp="1"/>
          </p:cNvSpPr>
          <p:nvPr/>
        </p:nvSpPr>
        <p:spPr>
          <a:xfrm>
            <a:off x="914400" y="3314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8" name="Title 1"/>
          <p:cNvSpPr>
            <a:spLocks noGrp="1"/>
          </p:cNvSpPr>
          <p:nvPr/>
        </p:nvSpPr>
        <p:spPr>
          <a:xfrm>
            <a:off x="1066800" y="34671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9" name="Title 1"/>
          <p:cNvSpPr>
            <a:spLocks noGrp="1"/>
          </p:cNvSpPr>
          <p:nvPr/>
        </p:nvSpPr>
        <p:spPr>
          <a:xfrm>
            <a:off x="1219200" y="3619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Tree>
    <p:extLst>
      <p:ext uri="{BB962C8B-B14F-4D97-AF65-F5344CB8AC3E}">
        <p14:creationId xmlns:p14="http://schemas.microsoft.com/office/powerpoint/2010/main" xmlns="" val="164680785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487362"/>
          </a:xfrm>
          <a:solidFill>
            <a:schemeClr val="tx2">
              <a:lumMod val="20000"/>
              <a:lumOff val="80000"/>
            </a:schemeClr>
          </a:solidFill>
          <a:ln w="28575">
            <a:solidFill>
              <a:schemeClr val="tx2">
                <a:lumMod val="60000"/>
                <a:lumOff val="40000"/>
              </a:schemeClr>
            </a:solidFill>
          </a:ln>
        </p:spPr>
        <p:txBody>
          <a:bodyPr>
            <a:normAutofit/>
          </a:bodyPr>
          <a:lstStyle/>
          <a:p>
            <a:pPr algn="l"/>
            <a:r>
              <a:rPr lang="en-US" sz="1400" b="1" smtClean="0"/>
              <a:t>	</a:t>
            </a:r>
            <a:r>
              <a:rPr lang="en-US" sz="1600" b="1" smtClean="0">
                <a:latin typeface="Times New Roman" pitchFamily="18" charset="0"/>
                <a:cs typeface="Times New Roman" pitchFamily="18" charset="0"/>
              </a:rPr>
              <a:t>3.2</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Modele</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si</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programe</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existente</a:t>
            </a:r>
            <a:r>
              <a:rPr lang="en-US" sz="1600">
                <a:latin typeface="Times New Roman" pitchFamily="18" charset="0"/>
                <a:cs typeface="Times New Roman" pitchFamily="18" charset="0"/>
              </a:rPr>
              <a:t> </a:t>
            </a:r>
          </a:p>
        </p:txBody>
      </p:sp>
      <p:sp>
        <p:nvSpPr>
          <p:cNvPr id="3" name="Content Placeholder 2"/>
          <p:cNvSpPr>
            <a:spLocks noGrp="1"/>
          </p:cNvSpPr>
          <p:nvPr>
            <p:ph idx="1"/>
          </p:nvPr>
        </p:nvSpPr>
        <p:spPr>
          <a:xfrm>
            <a:off x="457200" y="838200"/>
            <a:ext cx="8229600" cy="5562600"/>
          </a:xfrm>
          <a:solidFill>
            <a:schemeClr val="accent1">
              <a:lumMod val="20000"/>
              <a:lumOff val="80000"/>
            </a:schemeClr>
          </a:solidFill>
        </p:spPr>
        <p:txBody>
          <a:bodyPr>
            <a:normAutofit lnSpcReduction="10000"/>
          </a:bodyPr>
          <a:lstStyle/>
          <a:p>
            <a:pPr algn="just"/>
            <a:r>
              <a:rPr lang="en-US" sz="1200" b="1"/>
              <a:t>	</a:t>
            </a:r>
            <a:r>
              <a:rPr lang="en-US" sz="1400" b="1" err="1">
                <a:latin typeface="Times New Roman" pitchFamily="18" charset="0"/>
                <a:cs typeface="Times New Roman" pitchFamily="18" charset="0"/>
              </a:rPr>
              <a:t>Modelul</a:t>
            </a:r>
            <a:r>
              <a:rPr lang="en-US" sz="1400" b="1">
                <a:latin typeface="Times New Roman" pitchFamily="18" charset="0"/>
                <a:cs typeface="Times New Roman" pitchFamily="18" charset="0"/>
              </a:rPr>
              <a:t> </a:t>
            </a:r>
            <a:r>
              <a:rPr lang="en-US" sz="1400" b="1" err="1">
                <a:latin typeface="Times New Roman" pitchFamily="18" charset="0"/>
                <a:cs typeface="Times New Roman" pitchFamily="18" charset="0"/>
              </a:rPr>
              <a:t>MODFLOW</a:t>
            </a:r>
            <a:r>
              <a:rPr lang="en-US" sz="1400" b="1">
                <a:latin typeface="Times New Roman" pitchFamily="18" charset="0"/>
                <a:cs typeface="Times New Roman" pitchFamily="18" charset="0"/>
              </a:rPr>
              <a:t> </a:t>
            </a:r>
            <a:r>
              <a:rPr lang="en-US" sz="1400" b="1" smtClean="0">
                <a:latin typeface="Times New Roman" pitchFamily="18" charset="0"/>
                <a:cs typeface="Times New Roman" pitchFamily="18" charset="0"/>
              </a:rPr>
              <a:t>: </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un program de </a:t>
            </a:r>
            <a:r>
              <a:rPr lang="en-US" sz="1400" err="1">
                <a:latin typeface="Times New Roman" pitchFamily="18" charset="0"/>
                <a:cs typeface="Times New Roman" pitchFamily="18" charset="0"/>
              </a:rPr>
              <a:t>calcul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diferente</a:t>
            </a:r>
            <a:r>
              <a:rPr lang="en-US" sz="1400">
                <a:latin typeface="Times New Roman" pitchFamily="18" charset="0"/>
                <a:cs typeface="Times New Roman" pitchFamily="18" charset="0"/>
              </a:rPr>
              <a:t> finite </a:t>
            </a:r>
            <a:r>
              <a:rPr lang="en-US" sz="1400" err="1">
                <a:latin typeface="Times New Roman" pitchFamily="18" charset="0"/>
                <a:cs typeface="Times New Roman" pitchFamily="18" charset="0"/>
              </a:rPr>
              <a:t>pentru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rezolvarea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curgerii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subteran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3D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dimensiuni</a:t>
            </a:r>
            <a:r>
              <a:rPr lang="en-US" sz="1400">
                <a:latin typeface="Times New Roman" pitchFamily="18" charset="0"/>
                <a:cs typeface="Times New Roman" pitchFamily="18" charset="0"/>
              </a:rPr>
              <a:t>). La </a:t>
            </a:r>
            <a:r>
              <a:rPr lang="en-US" sz="1400" err="1">
                <a:latin typeface="Times New Roman" pitchFamily="18" charset="0"/>
                <a:cs typeface="Times New Roman" pitchFamily="18" charset="0"/>
              </a:rPr>
              <a:t>acest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modul</a:t>
            </a:r>
            <a:r>
              <a:rPr lang="en-US" sz="1400">
                <a:latin typeface="Times New Roman" pitchFamily="18" charset="0"/>
                <a:cs typeface="Times New Roman" pitchFamily="18" charset="0"/>
              </a:rPr>
              <a:t> principal i se pot </a:t>
            </a:r>
            <a:r>
              <a:rPr lang="en-US" sz="1400" err="1">
                <a:latin typeface="Times New Roman" pitchFamily="18" charset="0"/>
                <a:cs typeface="Times New Roman" pitchFamily="18" charset="0"/>
              </a:rPr>
              <a:t>atasa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diferite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alte</a:t>
            </a:r>
            <a:r>
              <a:rPr lang="en-US" sz="1400">
                <a:latin typeface="Times New Roman" pitchFamily="18" charset="0"/>
                <a:cs typeface="Times New Roman" pitchFamily="18" charset="0"/>
              </a:rPr>
              <a:t> module care </a:t>
            </a:r>
            <a:r>
              <a:rPr lang="en-US" sz="1400" err="1">
                <a:latin typeface="Times New Roman" pitchFamily="18" charset="0"/>
                <a:cs typeface="Times New Roman" pitchFamily="18" charset="0"/>
              </a:rPr>
              <a:t>sunt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pentru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generarea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transportului</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particule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PMPATH</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transportul</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solutii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MT3D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utilizeaza</a:t>
            </a:r>
            <a:r>
              <a:rPr lang="en-US" sz="1400">
                <a:latin typeface="Times New Roman" pitchFamily="18" charset="0"/>
                <a:cs typeface="Times New Roman" pitchFamily="18" charset="0"/>
              </a:rPr>
              <a:t> la </a:t>
            </a:r>
            <a:r>
              <a:rPr lang="en-US" sz="1400" err="1">
                <a:latin typeface="Times New Roman" pitchFamily="18" charset="0"/>
                <a:cs typeface="Times New Roman" pitchFamily="18" charset="0"/>
              </a:rPr>
              <a:t>rezolvarea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ecuatiei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diferentiale</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conventiei-dispersiei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elementele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hibride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Euleriene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Lagrangiene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plus </a:t>
            </a:r>
            <a:r>
              <a:rPr lang="en-US" sz="1400" err="1">
                <a:latin typeface="Times New Roman" pitchFamily="18" charset="0"/>
                <a:cs typeface="Times New Roman" pitchFamily="18" charset="0"/>
              </a:rPr>
              <a:t>acest</a:t>
            </a:r>
            <a:r>
              <a:rPr lang="en-US" sz="1400">
                <a:latin typeface="Times New Roman" pitchFamily="18" charset="0"/>
                <a:cs typeface="Times New Roman" pitchFamily="18" charset="0"/>
              </a:rPr>
              <a:t> program </a:t>
            </a:r>
            <a:r>
              <a:rPr lang="en-US" sz="1400" err="1">
                <a:latin typeface="Times New Roman" pitchFamily="18" charset="0"/>
                <a:cs typeface="Times New Roman" pitchFamily="18" charset="0"/>
              </a:rPr>
              <a:t>poate</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tine </a:t>
            </a:r>
            <a:r>
              <a:rPr lang="en-US" sz="1400" err="1">
                <a:latin typeface="Times New Roman" pitchFamily="18" charset="0"/>
                <a:cs typeface="Times New Roman" pitchFamily="18" charset="0"/>
              </a:rPr>
              <a:t>cont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reactiile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chimice</a:t>
            </a:r>
            <a:r>
              <a:rPr lang="en-US" sz="1400">
                <a:latin typeface="Times New Roman" pitchFamily="18" charset="0"/>
                <a:cs typeface="Times New Roman" pitchFamily="18" charset="0"/>
              </a:rPr>
              <a:t> care au </a:t>
            </a:r>
            <a:r>
              <a:rPr lang="en-US" sz="1400" err="1">
                <a:latin typeface="Times New Roman" pitchFamily="18" charset="0"/>
                <a:cs typeface="Times New Roman" pitchFamily="18" charset="0"/>
              </a:rPr>
              <a:t>loc</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apele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subterane</a:t>
            </a:r>
            <a:r>
              <a:rPr lang="en-US" sz="1400">
                <a:latin typeface="Times New Roman" pitchFamily="18" charset="0"/>
                <a:cs typeface="Times New Roman" pitchFamily="18" charset="0"/>
              </a:rPr>
              <a:t>. </a:t>
            </a:r>
          </a:p>
          <a:p>
            <a:pPr marL="0" indent="0" algn="just">
              <a:buNone/>
            </a:pPr>
            <a:r>
              <a:rPr lang="en-US" sz="1400">
                <a:latin typeface="Times New Roman" pitchFamily="18" charset="0"/>
                <a:cs typeface="Times New Roman" pitchFamily="18" charset="0"/>
              </a:rPr>
              <a:t> </a:t>
            </a:r>
          </a:p>
          <a:p>
            <a:pPr algn="just"/>
            <a:r>
              <a:rPr lang="en-US" sz="1400" b="1">
                <a:latin typeface="Times New Roman" pitchFamily="18" charset="0"/>
                <a:cs typeface="Times New Roman" pitchFamily="18" charset="0"/>
              </a:rPr>
              <a:t>	</a:t>
            </a:r>
            <a:r>
              <a:rPr lang="en-US" sz="1400" b="1" err="1">
                <a:latin typeface="Times New Roman" pitchFamily="18" charset="0"/>
                <a:cs typeface="Times New Roman" pitchFamily="18" charset="0"/>
              </a:rPr>
              <a:t>Modelul</a:t>
            </a:r>
            <a:r>
              <a:rPr lang="en-US" sz="1400" b="1">
                <a:latin typeface="Times New Roman" pitchFamily="18" charset="0"/>
                <a:cs typeface="Times New Roman" pitchFamily="18" charset="0"/>
              </a:rPr>
              <a:t> </a:t>
            </a:r>
            <a:r>
              <a:rPr lang="en-US" sz="1400" b="1" err="1">
                <a:latin typeface="Times New Roman" pitchFamily="18" charset="0"/>
                <a:cs typeface="Times New Roman" pitchFamily="18" charset="0"/>
              </a:rPr>
              <a:t>MARTHE</a:t>
            </a:r>
            <a:r>
              <a:rPr lang="en-US" sz="1400" b="1">
                <a:latin typeface="Times New Roman" pitchFamily="18" charset="0"/>
                <a:cs typeface="Times New Roman" pitchFamily="18" charset="0"/>
              </a:rPr>
              <a:t> </a:t>
            </a:r>
            <a:r>
              <a:rPr lang="en-US" sz="1400" b="1" smtClean="0">
                <a:latin typeface="Times New Roman" pitchFamily="18" charset="0"/>
                <a:cs typeface="Times New Roman" pitchFamily="18" charset="0"/>
              </a:rPr>
              <a:t>- </a:t>
            </a:r>
            <a:r>
              <a:rPr lang="en-US" sz="1400" smtClean="0">
                <a:latin typeface="Times New Roman" pitchFamily="18" charset="0"/>
                <a:cs typeface="Times New Roman" pitchFamily="18" charset="0"/>
              </a:rPr>
              <a:t> </a:t>
            </a:r>
            <a:r>
              <a:rPr lang="en-US" sz="1400" err="1">
                <a:latin typeface="Times New Roman" pitchFamily="18" charset="0"/>
                <a:cs typeface="Times New Roman" pitchFamily="18" charset="0"/>
              </a:rPr>
              <a:t>realizat</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catre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BRGM</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pentru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realizarea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modelarii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hidrodinamice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hidrodispersive</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curgerii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apei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medii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poroase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Programul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cuprinde</a:t>
            </a:r>
            <a:r>
              <a:rPr lang="en-US" sz="1400">
                <a:latin typeface="Times New Roman" pitchFamily="18" charset="0"/>
                <a:cs typeface="Times New Roman" pitchFamily="18" charset="0"/>
              </a:rPr>
              <a:t>:  un </a:t>
            </a:r>
            <a:r>
              <a:rPr lang="en-US" sz="1400" err="1">
                <a:latin typeface="Times New Roman" pitchFamily="18" charset="0"/>
                <a:cs typeface="Times New Roman" pitchFamily="18" charset="0"/>
              </a:rPr>
              <a:t>modul</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calcul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hidrodinamic</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dispersiv</a:t>
            </a:r>
            <a:r>
              <a:rPr lang="en-US" sz="1400">
                <a:latin typeface="Times New Roman" pitchFamily="18" charset="0"/>
                <a:cs typeface="Times New Roman" pitchFamily="18" charset="0"/>
              </a:rPr>
              <a:t>  un </a:t>
            </a:r>
            <a:r>
              <a:rPr lang="en-US" sz="1400" err="1">
                <a:latin typeface="Times New Roman" pitchFamily="18" charset="0"/>
                <a:cs typeface="Times New Roman" pitchFamily="18" charset="0"/>
              </a:rPr>
              <a:t>modul</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preparare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gestiune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reprezentare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grafica</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datelor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rezultatelor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modelarii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Avantajul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folosirii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acestui</a:t>
            </a:r>
            <a:r>
              <a:rPr lang="en-US" sz="1400">
                <a:latin typeface="Times New Roman" pitchFamily="18" charset="0"/>
                <a:cs typeface="Times New Roman" pitchFamily="18" charset="0"/>
              </a:rPr>
              <a:t> program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acela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acopera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diferite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domenii</a:t>
            </a:r>
            <a:r>
              <a:rPr lang="en-US" sz="1400">
                <a:latin typeface="Times New Roman" pitchFamily="18" charset="0"/>
                <a:cs typeface="Times New Roman" pitchFamily="18" charset="0"/>
              </a:rPr>
              <a:t> cum </a:t>
            </a:r>
            <a:r>
              <a:rPr lang="en-US" sz="1400" err="1">
                <a:latin typeface="Times New Roman" pitchFamily="18" charset="0"/>
                <a:cs typeface="Times New Roman" pitchFamily="18" charset="0"/>
              </a:rPr>
              <a:t>sunt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gestiunea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acviferelor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ingineria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mediului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ceea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priveste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transportul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poluantilor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depozitarea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subterana</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deseurilor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industriale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exploatari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miniere</a:t>
            </a:r>
            <a:r>
              <a:rPr lang="en-US" sz="1400">
                <a:latin typeface="Times New Roman" pitchFamily="18" charset="0"/>
                <a:cs typeface="Times New Roman" pitchFamily="18" charset="0"/>
              </a:rPr>
              <a:t>, etc. </a:t>
            </a:r>
          </a:p>
          <a:p>
            <a:pPr marL="0" indent="0" algn="just">
              <a:buNone/>
            </a:pPr>
            <a:r>
              <a:rPr lang="en-US" sz="1400">
                <a:latin typeface="Times New Roman" pitchFamily="18" charset="0"/>
                <a:cs typeface="Times New Roman" pitchFamily="18" charset="0"/>
              </a:rPr>
              <a:t> </a:t>
            </a:r>
          </a:p>
          <a:p>
            <a:pPr algn="just"/>
            <a:r>
              <a:rPr lang="en-US" sz="1400" b="1">
                <a:latin typeface="Times New Roman" pitchFamily="18" charset="0"/>
                <a:cs typeface="Times New Roman" pitchFamily="18" charset="0"/>
              </a:rPr>
              <a:t>	</a:t>
            </a:r>
            <a:r>
              <a:rPr lang="en-US" sz="1400" b="1" err="1">
                <a:latin typeface="Times New Roman" pitchFamily="18" charset="0"/>
                <a:cs typeface="Times New Roman" pitchFamily="18" charset="0"/>
              </a:rPr>
              <a:t>Alte</a:t>
            </a:r>
            <a:r>
              <a:rPr lang="en-US" sz="1400" b="1">
                <a:latin typeface="Times New Roman" pitchFamily="18" charset="0"/>
                <a:cs typeface="Times New Roman" pitchFamily="18" charset="0"/>
              </a:rPr>
              <a:t> </a:t>
            </a:r>
            <a:r>
              <a:rPr lang="en-US" sz="1400" b="1" err="1">
                <a:latin typeface="Times New Roman" pitchFamily="18" charset="0"/>
                <a:cs typeface="Times New Roman" pitchFamily="18" charset="0"/>
              </a:rPr>
              <a:t>modele</a:t>
            </a:r>
            <a:r>
              <a:rPr lang="en-US" sz="1400" b="1">
                <a:latin typeface="Times New Roman" pitchFamily="18" charset="0"/>
                <a:cs typeface="Times New Roman" pitchFamily="18" charset="0"/>
              </a:rPr>
              <a:t> </a:t>
            </a:r>
            <a:endParaRPr lang="en-US" sz="1400">
              <a:latin typeface="Times New Roman" pitchFamily="18" charset="0"/>
              <a:cs typeface="Times New Roman" pitchFamily="18" charset="0"/>
            </a:endParaRPr>
          </a:p>
          <a:p>
            <a:pPr marL="0" indent="0" algn="just">
              <a:buNone/>
            </a:pPr>
            <a:r>
              <a:rPr lang="en-US" sz="1400">
                <a:latin typeface="Times New Roman" pitchFamily="18" charset="0"/>
                <a:cs typeface="Times New Roman" pitchFamily="18" charset="0"/>
              </a:rPr>
              <a:t> 	</a:t>
            </a:r>
          </a:p>
          <a:p>
            <a:pPr algn="just"/>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DEDALE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3D</a:t>
            </a:r>
            <a:r>
              <a:rPr lang="en-US" sz="1400">
                <a:latin typeface="Times New Roman" pitchFamily="18" charset="0"/>
                <a:cs typeface="Times New Roman" pitchFamily="18" charset="0"/>
              </a:rPr>
              <a:t> care a </a:t>
            </a:r>
            <a:r>
              <a:rPr lang="en-US" sz="1400" err="1">
                <a:latin typeface="Times New Roman" pitchFamily="18" charset="0"/>
                <a:cs typeface="Times New Roman" pitchFamily="18" charset="0"/>
              </a:rPr>
              <a:t>fost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creat</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Laboratorul</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Hidraulica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Francez</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LHF</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împreuna</a:t>
            </a:r>
            <a:r>
              <a:rPr lang="en-US" sz="1400">
                <a:latin typeface="Times New Roman" pitchFamily="18" charset="0"/>
                <a:cs typeface="Times New Roman" pitchFamily="18" charset="0"/>
              </a:rPr>
              <a:t> cu </a:t>
            </a:r>
            <a:r>
              <a:rPr lang="en-US" sz="1400" err="1">
                <a:latin typeface="Times New Roman" pitchFamily="18" charset="0"/>
                <a:cs typeface="Times New Roman" pitchFamily="18" charset="0"/>
              </a:rPr>
              <a:t>Centrul</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Cercetari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Hidraulice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al </a:t>
            </a:r>
            <a:r>
              <a:rPr lang="en-US" sz="1400" err="1">
                <a:latin typeface="Times New Roman" pitchFamily="18" charset="0"/>
                <a:cs typeface="Times New Roman" pitchFamily="18" charset="0"/>
              </a:rPr>
              <a:t>Structurilor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CRIS</a:t>
            </a:r>
            <a:r>
              <a:rPr lang="en-US" sz="1400">
                <a:latin typeface="Times New Roman" pitchFamily="18" charset="0"/>
                <a:cs typeface="Times New Roman" pitchFamily="18" charset="0"/>
              </a:rPr>
              <a:t>) Italia. </a:t>
            </a:r>
          </a:p>
          <a:p>
            <a:pPr marL="0" indent="0" algn="just">
              <a:buNone/>
            </a:pP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SIMUSCOP</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realizat</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catre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Institutul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Francez</a:t>
            </a:r>
            <a:r>
              <a:rPr lang="en-US" sz="1400">
                <a:latin typeface="Times New Roman" pitchFamily="18" charset="0"/>
                <a:cs typeface="Times New Roman" pitchFamily="18" charset="0"/>
              </a:rPr>
              <a:t> de Petrol, </a:t>
            </a:r>
            <a:r>
              <a:rPr lang="en-US" sz="1400" err="1">
                <a:latin typeface="Times New Roman" pitchFamily="18" charset="0"/>
                <a:cs typeface="Times New Roman" pitchFamily="18" charset="0"/>
              </a:rPr>
              <a:t>BURGEAP</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societatea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italiana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Grup</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ENI</a:t>
            </a:r>
            <a:r>
              <a:rPr lang="en-US" sz="1400">
                <a:latin typeface="Times New Roman" pitchFamily="18" charset="0"/>
                <a:cs typeface="Times New Roman" pitchFamily="18" charset="0"/>
              </a:rPr>
              <a:t> care a </a:t>
            </a:r>
            <a:r>
              <a:rPr lang="en-US" sz="1400" err="1">
                <a:latin typeface="Times New Roman" pitchFamily="18" charset="0"/>
                <a:cs typeface="Times New Roman" pitchFamily="18" charset="0"/>
              </a:rPr>
              <a:t>realizat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interfata</a:t>
            </a:r>
            <a:r>
              <a:rPr lang="en-US" sz="1400">
                <a:latin typeface="Times New Roman" pitchFamily="18" charset="0"/>
                <a:cs typeface="Times New Roman" pitchFamily="18" charset="0"/>
              </a:rPr>
              <a:t>. </a:t>
            </a:r>
          </a:p>
          <a:p>
            <a:pPr marL="0" indent="0" algn="just">
              <a:buNone/>
            </a:pP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LEACHMP</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realizat</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catre</a:t>
            </a:r>
            <a:r>
              <a:rPr lang="en-US" sz="1400">
                <a:latin typeface="Times New Roman" pitchFamily="18" charset="0"/>
                <a:cs typeface="Times New Roman" pitchFamily="18" charset="0"/>
              </a:rPr>
              <a:t> New </a:t>
            </a:r>
            <a:r>
              <a:rPr lang="en-US" sz="1400" err="1">
                <a:latin typeface="Times New Roman" pitchFamily="18" charset="0"/>
                <a:cs typeface="Times New Roman" pitchFamily="18" charset="0"/>
              </a:rPr>
              <a:t>Zork</a:t>
            </a:r>
            <a:r>
              <a:rPr lang="en-US" sz="1400">
                <a:latin typeface="Times New Roman" pitchFamily="18" charset="0"/>
                <a:cs typeface="Times New Roman" pitchFamily="18" charset="0"/>
              </a:rPr>
              <a:t> State College of Agriculture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Life Science Cornell University, USA. </a:t>
            </a:r>
          </a:p>
          <a:p>
            <a:pPr marL="0" indent="0" algn="just">
              <a:buNone/>
            </a:pPr>
            <a:r>
              <a:rPr lang="en-US" sz="1400">
                <a:latin typeface="Times New Roman" pitchFamily="18" charset="0"/>
                <a:cs typeface="Times New Roman" pitchFamily="18" charset="0"/>
              </a:rPr>
              <a:t>	</a:t>
            </a:r>
          </a:p>
          <a:p>
            <a:pPr algn="just"/>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Exista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literatura</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specialitate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înca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multe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alte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modele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lucrarea</a:t>
            </a:r>
            <a:r>
              <a:rPr lang="en-US" sz="1400">
                <a:latin typeface="Times New Roman" pitchFamily="18" charset="0"/>
                <a:cs typeface="Times New Roman" pitchFamily="18" charset="0"/>
              </a:rPr>
              <a:t> de fata </a:t>
            </a:r>
            <a:r>
              <a:rPr lang="en-US" sz="1400" err="1">
                <a:latin typeface="Times New Roman" pitchFamily="18" charset="0"/>
                <a:cs typeface="Times New Roman" pitchFamily="18" charset="0"/>
              </a:rPr>
              <a:t>propunându-si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faca</a:t>
            </a:r>
            <a:r>
              <a:rPr lang="en-US" sz="1400">
                <a:latin typeface="Times New Roman" pitchFamily="18" charset="0"/>
                <a:cs typeface="Times New Roman" pitchFamily="18" charset="0"/>
              </a:rPr>
              <a:t> o </a:t>
            </a:r>
            <a:r>
              <a:rPr lang="en-US" sz="1400" err="1">
                <a:latin typeface="Times New Roman" pitchFamily="18" charset="0"/>
                <a:cs typeface="Times New Roman" pitchFamily="18" charset="0"/>
              </a:rPr>
              <a:t>prezentare</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celor</a:t>
            </a:r>
            <a:r>
              <a:rPr lang="en-US" sz="1400">
                <a:latin typeface="Times New Roman" pitchFamily="18" charset="0"/>
                <a:cs typeface="Times New Roman" pitchFamily="18" charset="0"/>
              </a:rPr>
              <a:t> care </a:t>
            </a:r>
            <a:r>
              <a:rPr lang="en-US" sz="1400" err="1">
                <a:latin typeface="Times New Roman" pitchFamily="18" charset="0"/>
                <a:cs typeface="Times New Roman" pitchFamily="18" charset="0"/>
              </a:rPr>
              <a:t>sunt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cele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mai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raspândite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implicit </a:t>
            </a:r>
            <a:r>
              <a:rPr lang="en-US" sz="1400" err="1">
                <a:latin typeface="Times New Roman" pitchFamily="18" charset="0"/>
                <a:cs typeface="Times New Roman" pitchFamily="18" charset="0"/>
              </a:rPr>
              <a:t>prin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aceasta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cele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mai</a:t>
            </a:r>
            <a:r>
              <a:rPr lang="en-US" sz="1400">
                <a:latin typeface="Times New Roman" pitchFamily="18" charset="0"/>
                <a:cs typeface="Times New Roman" pitchFamily="18" charset="0"/>
              </a:rPr>
              <a:t> testate </a:t>
            </a:r>
            <a:r>
              <a:rPr lang="en-US" sz="1400" err="1">
                <a:latin typeface="Times New Roman" pitchFamily="18" charset="0"/>
                <a:cs typeface="Times New Roman" pitchFamily="18" charset="0"/>
              </a:rPr>
              <a:t>modele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matematice</a:t>
            </a:r>
            <a:r>
              <a:rPr lang="en-US" sz="1400">
                <a:latin typeface="Times New Roman" pitchFamily="18" charset="0"/>
                <a:cs typeface="Times New Roman" pitchFamily="18" charset="0"/>
              </a:rPr>
              <a:t> la </a:t>
            </a:r>
            <a:r>
              <a:rPr lang="en-US" sz="1400" err="1">
                <a:latin typeface="Times New Roman" pitchFamily="18" charset="0"/>
                <a:cs typeface="Times New Roman" pitchFamily="18" charset="0"/>
              </a:rPr>
              <a:t>ora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actuala</a:t>
            </a:r>
            <a:r>
              <a:rPr lang="en-US" sz="1400">
                <a:latin typeface="Times New Roman" pitchFamily="18" charset="0"/>
                <a:cs typeface="Times New Roman" pitchFamily="18" charset="0"/>
              </a:rPr>
              <a:t>. </a:t>
            </a:r>
          </a:p>
          <a:p>
            <a:endParaRPr lang="en-US" sz="1200">
              <a:latin typeface="Times New Roman" pitchFamily="18" charset="0"/>
              <a:cs typeface="Times New Roman" pitchFamily="18" charset="0"/>
            </a:endParaRPr>
          </a:p>
        </p:txBody>
      </p:sp>
      <p:sp>
        <p:nvSpPr>
          <p:cNvPr id="4" name="Title 1"/>
          <p:cNvSpPr>
            <a:spLocks noGrp="1"/>
          </p:cNvSpPr>
          <p:nvPr/>
        </p:nvSpPr>
        <p:spPr>
          <a:xfrm>
            <a:off x="457200" y="2857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5" name="Title 1"/>
          <p:cNvSpPr>
            <a:spLocks noGrp="1"/>
          </p:cNvSpPr>
          <p:nvPr/>
        </p:nvSpPr>
        <p:spPr>
          <a:xfrm>
            <a:off x="609600" y="30099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6" name="Title 1"/>
          <p:cNvSpPr>
            <a:spLocks noGrp="1"/>
          </p:cNvSpPr>
          <p:nvPr/>
        </p:nvSpPr>
        <p:spPr>
          <a:xfrm>
            <a:off x="762000" y="31623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7" name="Title 1"/>
          <p:cNvSpPr>
            <a:spLocks noGrp="1"/>
          </p:cNvSpPr>
          <p:nvPr/>
        </p:nvSpPr>
        <p:spPr>
          <a:xfrm>
            <a:off x="914400" y="3314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8" name="Title 1"/>
          <p:cNvSpPr>
            <a:spLocks noGrp="1"/>
          </p:cNvSpPr>
          <p:nvPr/>
        </p:nvSpPr>
        <p:spPr>
          <a:xfrm>
            <a:off x="1066800" y="34671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9" name="Title 1"/>
          <p:cNvSpPr>
            <a:spLocks noGrp="1"/>
          </p:cNvSpPr>
          <p:nvPr/>
        </p:nvSpPr>
        <p:spPr>
          <a:xfrm>
            <a:off x="1219200" y="3619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Tree>
    <p:extLst>
      <p:ext uri="{BB962C8B-B14F-4D97-AF65-F5344CB8AC3E}">
        <p14:creationId xmlns:p14="http://schemas.microsoft.com/office/powerpoint/2010/main" xmlns="" val="194168238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563562"/>
          </a:xfrm>
          <a:solidFill>
            <a:schemeClr val="tx2">
              <a:lumMod val="20000"/>
              <a:lumOff val="80000"/>
            </a:schemeClr>
          </a:solidFill>
          <a:ln w="28575">
            <a:solidFill>
              <a:schemeClr val="tx2">
                <a:lumMod val="60000"/>
                <a:lumOff val="40000"/>
              </a:schemeClr>
            </a:solidFill>
          </a:ln>
        </p:spPr>
        <p:txBody>
          <a:bodyPr>
            <a:normAutofit/>
          </a:bodyPr>
          <a:lstStyle/>
          <a:p>
            <a:pPr algn="l"/>
            <a:r>
              <a:rPr lang="en-US" sz="1400" b="1" smtClean="0"/>
              <a:t>	</a:t>
            </a:r>
            <a:r>
              <a:rPr lang="en-US" sz="1600" b="1" smtClean="0">
                <a:latin typeface="Times New Roman" pitchFamily="18" charset="0"/>
                <a:cs typeface="Times New Roman" pitchFamily="18" charset="0"/>
              </a:rPr>
              <a:t>3.3</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Alegerea</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variantei</a:t>
            </a:r>
            <a:r>
              <a:rPr lang="en-US" sz="1600" b="1">
                <a:latin typeface="Times New Roman" pitchFamily="18" charset="0"/>
                <a:cs typeface="Times New Roman" pitchFamily="18" charset="0"/>
              </a:rPr>
              <a:t> de </a:t>
            </a:r>
            <a:r>
              <a:rPr lang="en-US" sz="1600" b="1" err="1">
                <a:latin typeface="Times New Roman" pitchFamily="18" charset="0"/>
                <a:cs typeface="Times New Roman" pitchFamily="18" charset="0"/>
              </a:rPr>
              <a:t>modelare</a:t>
            </a:r>
            <a:endParaRPr lang="en-US" sz="160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562600"/>
          </a:xfrm>
          <a:solidFill>
            <a:schemeClr val="accent1">
              <a:lumMod val="20000"/>
              <a:lumOff val="80000"/>
            </a:schemeClr>
          </a:solidFill>
        </p:spPr>
        <p:txBody>
          <a:bodyPr>
            <a:normAutofit/>
          </a:bodyPr>
          <a:lstStyle/>
          <a:p>
            <a:pPr algn="just"/>
            <a:r>
              <a:rPr lang="en-US" sz="1400" err="1">
                <a:latin typeface="Times New Roman" pitchFamily="18" charset="0"/>
                <a:cs typeface="Times New Roman" pitchFamily="18" charset="0"/>
              </a:rPr>
              <a:t>Ecuatiile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descriu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procesele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hidrodinamice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de transport pot fi </a:t>
            </a:r>
            <a:r>
              <a:rPr lang="en-US" sz="1400" err="1">
                <a:latin typeface="Times New Roman" pitchFamily="18" charset="0"/>
                <a:cs typeface="Times New Roman" pitchFamily="18" charset="0"/>
              </a:rPr>
              <a:t>rezolvate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utilizând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modele</a:t>
            </a:r>
            <a:r>
              <a:rPr lang="en-US" sz="1400">
                <a:latin typeface="Times New Roman" pitchFamily="18" charset="0"/>
                <a:cs typeface="Times New Roman" pitchFamily="18" charset="0"/>
              </a:rPr>
              <a:t> </a:t>
            </a:r>
            <a:r>
              <a:rPr lang="en-US" sz="1400" i="1" err="1">
                <a:latin typeface="Times New Roman" pitchFamily="18" charset="0"/>
                <a:cs typeface="Times New Roman" pitchFamily="18" charset="0"/>
              </a:rPr>
              <a:t>analitice</a:t>
            </a:r>
            <a:r>
              <a:rPr lang="en-US" sz="1400" i="1">
                <a:latin typeface="Times New Roman" pitchFamily="18" charset="0"/>
                <a:cs typeface="Times New Roman" pitchFamily="18" charset="0"/>
              </a:rPr>
              <a:t> </a:t>
            </a:r>
            <a:r>
              <a:rPr lang="en-US" sz="1400" err="1">
                <a:latin typeface="Times New Roman" pitchFamily="18" charset="0"/>
                <a:cs typeface="Times New Roman" pitchFamily="18" charset="0"/>
              </a:rPr>
              <a:t>sau</a:t>
            </a:r>
            <a:r>
              <a:rPr lang="en-US" sz="1400">
                <a:latin typeface="Times New Roman" pitchFamily="18" charset="0"/>
                <a:cs typeface="Times New Roman" pitchFamily="18" charset="0"/>
              </a:rPr>
              <a:t> </a:t>
            </a:r>
            <a:r>
              <a:rPr lang="en-US" sz="1400" i="1" err="1">
                <a:latin typeface="Times New Roman" pitchFamily="18" charset="0"/>
                <a:cs typeface="Times New Roman" pitchFamily="18" charset="0"/>
              </a:rPr>
              <a:t>numerice</a:t>
            </a:r>
            <a:r>
              <a:rPr lang="en-US" sz="1400" i="1">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a:r>
              <a:rPr lang="en-US" sz="1400" i="1">
                <a:latin typeface="Times New Roman" pitchFamily="18" charset="0"/>
                <a:cs typeface="Times New Roman" pitchFamily="18" charset="0"/>
              </a:rPr>
              <a:t>	</a:t>
            </a:r>
            <a:r>
              <a:rPr lang="en-US" sz="1400" b="1" i="1" err="1">
                <a:latin typeface="Times New Roman" pitchFamily="18" charset="0"/>
                <a:cs typeface="Times New Roman" pitchFamily="18" charset="0"/>
              </a:rPr>
              <a:t>Modelele</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analitice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opereaza</a:t>
            </a:r>
            <a:r>
              <a:rPr lang="en-US" sz="1400">
                <a:latin typeface="Times New Roman" pitchFamily="18" charset="0"/>
                <a:cs typeface="Times New Roman" pitchFamily="18" charset="0"/>
              </a:rPr>
              <a:t> cu </a:t>
            </a:r>
            <a:r>
              <a:rPr lang="en-US" sz="1400" err="1">
                <a:latin typeface="Times New Roman" pitchFamily="18" charset="0"/>
                <a:cs typeface="Times New Roman" pitchFamily="18" charset="0"/>
              </a:rPr>
              <a:t>solutii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functionale</a:t>
            </a:r>
            <a:r>
              <a:rPr lang="en-US" sz="1400">
                <a:latin typeface="Times New Roman" pitchFamily="18" charset="0"/>
                <a:cs typeface="Times New Roman" pitchFamily="18" charset="0"/>
              </a:rPr>
              <a:t> fixe, au </a:t>
            </a:r>
            <a:r>
              <a:rPr lang="en-US" sz="1400" err="1">
                <a:latin typeface="Times New Roman" pitchFamily="18" charset="0"/>
                <a:cs typeface="Times New Roman" pitchFamily="18" charset="0"/>
              </a:rPr>
              <a:t>avantajul</a:t>
            </a:r>
            <a:r>
              <a:rPr lang="en-US" sz="1400">
                <a:latin typeface="Times New Roman" pitchFamily="18" charset="0"/>
                <a:cs typeface="Times New Roman" pitchFamily="18" charset="0"/>
              </a:rPr>
              <a:t> de a fi </a:t>
            </a:r>
            <a:r>
              <a:rPr lang="en-US" sz="1400" err="1">
                <a:latin typeface="Times New Roman" pitchFamily="18" charset="0"/>
                <a:cs typeface="Times New Roman" pitchFamily="18" charset="0"/>
              </a:rPr>
              <a:t>exacte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dar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sunt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aplicabile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pentru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solutionarea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unui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numar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limitat</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probleme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Solutionarea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analitica</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ecuatiilor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impune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simplificarea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formei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extinderii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structurii</a:t>
            </a:r>
            <a:r>
              <a:rPr lang="en-US" sz="1400">
                <a:latin typeface="Times New Roman" pitchFamily="18" charset="0"/>
                <a:cs typeface="Times New Roman" pitchFamily="18" charset="0"/>
              </a:rPr>
              <a:t>.</a:t>
            </a:r>
          </a:p>
          <a:p>
            <a:pPr algn="just"/>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Modelele</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numerice</a:t>
            </a:r>
            <a:r>
              <a:rPr lang="en-US" sz="1400" b="1" i="1">
                <a:latin typeface="Times New Roman" pitchFamily="18" charset="0"/>
                <a:cs typeface="Times New Roman" pitchFamily="18" charset="0"/>
              </a:rPr>
              <a:t> </a:t>
            </a:r>
            <a:r>
              <a:rPr lang="en-US" sz="1400" err="1">
                <a:latin typeface="Times New Roman" pitchFamily="18" charset="0"/>
                <a:cs typeface="Times New Roman" pitchFamily="18" charset="0"/>
              </a:rPr>
              <a:t>sunt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capabile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rezolve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ecuatii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complexe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caracterizeaza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spectrul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hidrodinamic</a:t>
            </a:r>
            <a:r>
              <a:rPr lang="en-US" sz="1400">
                <a:latin typeface="Times New Roman" pitchFamily="18" charset="0"/>
                <a:cs typeface="Times New Roman" pitchFamily="18" charset="0"/>
              </a:rPr>
              <a:t> al </a:t>
            </a:r>
            <a:r>
              <a:rPr lang="en-US" sz="1400" err="1">
                <a:latin typeface="Times New Roman" pitchFamily="18" charset="0"/>
                <a:cs typeface="Times New Roman" pitchFamily="18" charset="0"/>
              </a:rPr>
              <a:t>curgerii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transportul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poluantilor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Modelele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numerice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folosesc</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aproximari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pentru</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rezolva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ecuatiile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diferentiale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descriu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curgerea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apei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subterane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transportul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solutie</a:t>
            </a:r>
            <a:r>
              <a:rPr lang="en-US" sz="1400">
                <a:latin typeface="Times New Roman" pitchFamily="18" charset="0"/>
                <a:cs typeface="Times New Roman" pitchFamily="18" charset="0"/>
              </a:rPr>
              <a:t>.</a:t>
            </a:r>
          </a:p>
          <a:p>
            <a:pPr algn="just"/>
            <a:r>
              <a:rPr lang="en-US" sz="1400">
                <a:latin typeface="Times New Roman" pitchFamily="18" charset="0"/>
                <a:cs typeface="Times New Roman" pitchFamily="18" charset="0"/>
              </a:rPr>
              <a:t>	• </a:t>
            </a:r>
            <a:r>
              <a:rPr lang="en-US" sz="1400" err="1">
                <a:latin typeface="Times New Roman" pitchFamily="18" charset="0"/>
                <a:cs typeface="Times New Roman" pitchFamily="18" charset="0"/>
              </a:rPr>
              <a:t>Aproximarea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prin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metoda</a:t>
            </a:r>
            <a:r>
              <a:rPr lang="en-US" sz="1400">
                <a:latin typeface="Times New Roman" pitchFamily="18" charset="0"/>
                <a:cs typeface="Times New Roman" pitchFamily="18" charset="0"/>
              </a:rPr>
              <a:t> </a:t>
            </a:r>
            <a:r>
              <a:rPr lang="en-US" sz="1400" b="1" err="1">
                <a:latin typeface="Times New Roman" pitchFamily="18" charset="0"/>
                <a:cs typeface="Times New Roman" pitchFamily="18" charset="0"/>
              </a:rPr>
              <a:t>elementului</a:t>
            </a:r>
            <a:r>
              <a:rPr lang="en-US" sz="1400" b="1">
                <a:latin typeface="Times New Roman" pitchFamily="18" charset="0"/>
                <a:cs typeface="Times New Roman" pitchFamily="18" charset="0"/>
              </a:rPr>
              <a:t> </a:t>
            </a:r>
            <a:r>
              <a:rPr lang="en-US" sz="1400" b="1" err="1">
                <a:latin typeface="Times New Roman" pitchFamily="18" charset="0"/>
                <a:cs typeface="Times New Roman" pitchFamily="18" charset="0"/>
              </a:rPr>
              <a:t>finit</a:t>
            </a:r>
            <a:r>
              <a:rPr lang="en-US" sz="1400" b="1">
                <a:latin typeface="Times New Roman" pitchFamily="18" charset="0"/>
                <a:cs typeface="Times New Roman" pitchFamily="18" charset="0"/>
              </a:rPr>
              <a:t> </a:t>
            </a:r>
            <a:r>
              <a:rPr lang="en-US" sz="1400" i="1">
                <a:latin typeface="Times New Roman" pitchFamily="18" charset="0"/>
                <a:cs typeface="Times New Roman" pitchFamily="18" charset="0"/>
              </a:rPr>
              <a:t>– </a:t>
            </a:r>
            <a:r>
              <a:rPr lang="en-US" sz="1400" err="1">
                <a:latin typeface="Times New Roman" pitchFamily="18" charset="0"/>
                <a:cs typeface="Times New Roman" pitchFamily="18" charset="0"/>
              </a:rPr>
              <a:t>structura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spatiala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studiata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împartita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elemente</a:t>
            </a:r>
            <a:r>
              <a:rPr lang="en-US" sz="1400">
                <a:latin typeface="Times New Roman" pitchFamily="18" charset="0"/>
                <a:cs typeface="Times New Roman" pitchFamily="18" charset="0"/>
              </a:rPr>
              <a:t> finite (de ex.: </a:t>
            </a:r>
            <a:r>
              <a:rPr lang="en-US" sz="1400" err="1">
                <a:latin typeface="Times New Roman" pitchFamily="18" charset="0"/>
                <a:cs typeface="Times New Roman" pitchFamily="18" charset="0"/>
              </a:rPr>
              <a:t>triunghiuri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Elementul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finit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caracterizat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prin</a:t>
            </a:r>
            <a:r>
              <a:rPr lang="en-US" sz="1400">
                <a:latin typeface="Times New Roman" pitchFamily="18" charset="0"/>
                <a:cs typeface="Times New Roman" pitchFamily="18" charset="0"/>
              </a:rPr>
              <a:t>:</a:t>
            </a:r>
          </a:p>
          <a:p>
            <a:pPr algn="just"/>
            <a:r>
              <a:rPr lang="en-US" sz="1400">
                <a:latin typeface="Times New Roman" pitchFamily="18" charset="0"/>
                <a:cs typeface="Times New Roman" pitchFamily="18" charset="0"/>
              </a:rPr>
              <a:t>		• </a:t>
            </a:r>
            <a:r>
              <a:rPr lang="en-US" sz="1400" err="1">
                <a:latin typeface="Times New Roman" pitchFamily="18" charset="0"/>
                <a:cs typeface="Times New Roman" pitchFamily="18" charset="0"/>
              </a:rPr>
              <a:t>dezvoltarea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dimensionala</a:t>
            </a:r>
            <a:r>
              <a:rPr lang="en-US" sz="1400">
                <a:latin typeface="Times New Roman" pitchFamily="18" charset="0"/>
                <a:cs typeface="Times New Roman" pitchFamily="18" charset="0"/>
              </a:rPr>
              <a:t> (1D, 2D, 3D); </a:t>
            </a:r>
          </a:p>
          <a:p>
            <a:pPr algn="just"/>
            <a:r>
              <a:rPr lang="en-US" sz="1400">
                <a:latin typeface="Times New Roman" pitchFamily="18" charset="0"/>
                <a:cs typeface="Times New Roman" pitchFamily="18" charset="0"/>
              </a:rPr>
              <a:t>		• </a:t>
            </a:r>
            <a:r>
              <a:rPr lang="en-US" sz="1400" err="1">
                <a:latin typeface="Times New Roman" pitchFamily="18" charset="0"/>
                <a:cs typeface="Times New Roman" pitchFamily="18" charset="0"/>
              </a:rPr>
              <a:t>numar</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noduri</a:t>
            </a:r>
            <a:r>
              <a:rPr lang="en-US" sz="1400">
                <a:latin typeface="Times New Roman" pitchFamily="18" charset="0"/>
                <a:cs typeface="Times New Roman" pitchFamily="18" charset="0"/>
              </a:rPr>
              <a:t>;</a:t>
            </a:r>
          </a:p>
          <a:p>
            <a:pPr algn="just"/>
            <a:r>
              <a:rPr lang="en-US" sz="1400">
                <a:latin typeface="Times New Roman" pitchFamily="18" charset="0"/>
                <a:cs typeface="Times New Roman" pitchFamily="18" charset="0"/>
              </a:rPr>
              <a:t>		• </a:t>
            </a:r>
            <a:r>
              <a:rPr lang="en-US" sz="1400" err="1">
                <a:latin typeface="Times New Roman" pitchFamily="18" charset="0"/>
                <a:cs typeface="Times New Roman" pitchFamily="18" charset="0"/>
              </a:rPr>
              <a:t>functia</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interpolare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asociata</a:t>
            </a:r>
            <a:endParaRPr lang="en-US" sz="1400">
              <a:latin typeface="Times New Roman" pitchFamily="18" charset="0"/>
              <a:cs typeface="Times New Roman" pitchFamily="18" charset="0"/>
            </a:endParaRPr>
          </a:p>
          <a:p>
            <a:pPr algn="just"/>
            <a:r>
              <a:rPr lang="en-US" sz="1400">
                <a:latin typeface="Times New Roman" pitchFamily="18" charset="0"/>
                <a:cs typeface="Times New Roman" pitchFamily="18" charset="0"/>
              </a:rPr>
              <a:t>	• </a:t>
            </a:r>
            <a:r>
              <a:rPr lang="en-US" sz="1400" err="1">
                <a:latin typeface="Times New Roman" pitchFamily="18" charset="0"/>
                <a:cs typeface="Times New Roman" pitchFamily="18" charset="0"/>
              </a:rPr>
              <a:t>Aproximarea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prin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metoda</a:t>
            </a:r>
            <a:r>
              <a:rPr lang="en-US" sz="1400">
                <a:latin typeface="Times New Roman" pitchFamily="18" charset="0"/>
                <a:cs typeface="Times New Roman" pitchFamily="18" charset="0"/>
              </a:rPr>
              <a:t> </a:t>
            </a:r>
            <a:r>
              <a:rPr lang="en-US" sz="1400" b="1" i="1" err="1">
                <a:latin typeface="Times New Roman" pitchFamily="18" charset="0"/>
                <a:cs typeface="Times New Roman" pitchFamily="18" charset="0"/>
              </a:rPr>
              <a:t>diferentelor</a:t>
            </a:r>
            <a:r>
              <a:rPr lang="en-US" sz="1400" b="1" i="1">
                <a:latin typeface="Times New Roman" pitchFamily="18" charset="0"/>
                <a:cs typeface="Times New Roman" pitchFamily="18" charset="0"/>
              </a:rPr>
              <a:t> finite</a:t>
            </a:r>
            <a:r>
              <a:rPr lang="en-US" sz="1400" b="1">
                <a:latin typeface="Times New Roman" pitchFamily="18" charset="0"/>
                <a:cs typeface="Times New Roman" pitchFamily="18" charset="0"/>
              </a:rPr>
              <a:t> </a:t>
            </a:r>
            <a:r>
              <a:rPr lang="en-US" sz="1400" i="1">
                <a:latin typeface="Times New Roman" pitchFamily="18" charset="0"/>
                <a:cs typeface="Times New Roman" pitchFamily="18" charset="0"/>
              </a:rPr>
              <a:t>– </a:t>
            </a:r>
            <a:r>
              <a:rPr lang="en-US" sz="1400" err="1">
                <a:latin typeface="Times New Roman" pitchFamily="18" charset="0"/>
                <a:cs typeface="Times New Roman" pitchFamily="18" charset="0"/>
              </a:rPr>
              <a:t>presupune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discretizarea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structurii</a:t>
            </a:r>
            <a:r>
              <a:rPr lang="en-US" sz="1400">
                <a:latin typeface="Times New Roman" pitchFamily="18" charset="0"/>
                <a:cs typeface="Times New Roman" pitchFamily="18" charset="0"/>
              </a:rPr>
              <a:t> cu o </a:t>
            </a:r>
            <a:r>
              <a:rPr lang="en-US" sz="1400" err="1">
                <a:latin typeface="Times New Roman" pitchFamily="18" charset="0"/>
                <a:cs typeface="Times New Roman" pitchFamily="18" charset="0"/>
              </a:rPr>
              <a:t>retea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rectangulara</a:t>
            </a:r>
            <a:r>
              <a:rPr lang="en-US" sz="1400">
                <a:latin typeface="Times New Roman" pitchFamily="18" charset="0"/>
                <a:cs typeface="Times New Roman" pitchFamily="18" charset="0"/>
              </a:rPr>
              <a:t> (2D </a:t>
            </a:r>
            <a:r>
              <a:rPr lang="en-US" sz="1400" err="1">
                <a:latin typeface="Times New Roman" pitchFamily="18" charset="0"/>
                <a:cs typeface="Times New Roman" pitchFamily="18" charset="0"/>
              </a:rPr>
              <a:t>sau</a:t>
            </a:r>
            <a:r>
              <a:rPr lang="en-US" sz="1400">
                <a:latin typeface="Times New Roman" pitchFamily="18" charset="0"/>
                <a:cs typeface="Times New Roman" pitchFamily="18" charset="0"/>
              </a:rPr>
              <a:t> 3D), </a:t>
            </a:r>
            <a:r>
              <a:rPr lang="en-US" sz="1400" err="1">
                <a:latin typeface="Times New Roman" pitchFamily="18" charset="0"/>
                <a:cs typeface="Times New Roman" pitchFamily="18" charset="0"/>
              </a:rPr>
              <a:t>fiecare</a:t>
            </a:r>
            <a:r>
              <a:rPr lang="en-US" sz="1400">
                <a:latin typeface="Times New Roman" pitchFamily="18" charset="0"/>
                <a:cs typeface="Times New Roman" pitchFamily="18" charset="0"/>
              </a:rPr>
              <a:t> nod al </a:t>
            </a:r>
            <a:r>
              <a:rPr lang="en-US" sz="1400" err="1">
                <a:latin typeface="Times New Roman" pitchFamily="18" charset="0"/>
                <a:cs typeface="Times New Roman" pitchFamily="18" charset="0"/>
              </a:rPr>
              <a:t>retelei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fiind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caracterizat</a:t>
            </a:r>
            <a:r>
              <a:rPr lang="en-US" sz="1400">
                <a:latin typeface="Times New Roman" pitchFamily="18" charset="0"/>
                <a:cs typeface="Times New Roman" pitchFamily="18" charset="0"/>
              </a:rPr>
              <a:t> de o </a:t>
            </a:r>
            <a:r>
              <a:rPr lang="en-US" sz="1400" err="1">
                <a:latin typeface="Times New Roman" pitchFamily="18" charset="0"/>
                <a:cs typeface="Times New Roman" pitchFamily="18" charset="0"/>
              </a:rPr>
              <a:t>valoare</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parametrului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cazul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metodei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diferentelor</a:t>
            </a:r>
            <a:r>
              <a:rPr lang="en-US" sz="1400">
                <a:latin typeface="Times New Roman" pitchFamily="18" charset="0"/>
                <a:cs typeface="Times New Roman" pitchFamily="18" charset="0"/>
              </a:rPr>
              <a:t> finite, </a:t>
            </a:r>
            <a:r>
              <a:rPr lang="en-US" sz="1400" err="1">
                <a:latin typeface="Times New Roman" pitchFamily="18" charset="0"/>
                <a:cs typeface="Times New Roman" pitchFamily="18" charset="0"/>
              </a:rPr>
              <a:t>domeniul</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integrare</a:t>
            </a:r>
            <a:r>
              <a:rPr lang="en-US" sz="1400">
                <a:latin typeface="Times New Roman" pitchFamily="18" charset="0"/>
                <a:cs typeface="Times New Roman" pitchFamily="18" charset="0"/>
              </a:rPr>
              <a:t> coincide cu </a:t>
            </a:r>
            <a:r>
              <a:rPr lang="en-US" sz="1400" err="1">
                <a:latin typeface="Times New Roman" pitchFamily="18" charset="0"/>
                <a:cs typeface="Times New Roman" pitchFamily="18" charset="0"/>
              </a:rPr>
              <a:t>reteaua</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discretizare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fiecare</a:t>
            </a:r>
            <a:r>
              <a:rPr lang="en-US" sz="1400">
                <a:latin typeface="Times New Roman" pitchFamily="18" charset="0"/>
                <a:cs typeface="Times New Roman" pitchFamily="18" charset="0"/>
              </a:rPr>
              <a:t> nod al </a:t>
            </a:r>
            <a:r>
              <a:rPr lang="en-US" sz="1400" err="1">
                <a:latin typeface="Times New Roman" pitchFamily="18" charset="0"/>
                <a:cs typeface="Times New Roman" pitchFamily="18" charset="0"/>
              </a:rPr>
              <a:t>retelei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avem</a:t>
            </a:r>
            <a:r>
              <a:rPr lang="en-US" sz="1400">
                <a:latin typeface="Times New Roman" pitchFamily="18" charset="0"/>
                <a:cs typeface="Times New Roman" pitchFamily="18" charset="0"/>
              </a:rPr>
              <a:t> o </a:t>
            </a:r>
            <a:r>
              <a:rPr lang="en-US" sz="1400" err="1">
                <a:latin typeface="Times New Roman" pitchFamily="18" charset="0"/>
                <a:cs typeface="Times New Roman" pitchFamily="18" charset="0"/>
              </a:rPr>
              <a:t>valoare</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parametrilor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aceasta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fiind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necunoscuta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spatiul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dintre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noduri</a:t>
            </a:r>
            <a:r>
              <a:rPr lang="en-US" sz="1400">
                <a:latin typeface="Times New Roman" pitchFamily="18" charset="0"/>
                <a:cs typeface="Times New Roman" pitchFamily="18" charset="0"/>
              </a:rPr>
              <a:t>. De al un element la </a:t>
            </a:r>
            <a:r>
              <a:rPr lang="en-US" sz="1400" err="1">
                <a:latin typeface="Times New Roman" pitchFamily="18" charset="0"/>
                <a:cs typeface="Times New Roman" pitchFamily="18" charset="0"/>
              </a:rPr>
              <a:t>altul</a:t>
            </a:r>
            <a:r>
              <a:rPr lang="en-US" sz="1400">
                <a:latin typeface="Times New Roman" pitchFamily="18" charset="0"/>
                <a:cs typeface="Times New Roman" pitchFamily="18" charset="0"/>
              </a:rPr>
              <a:t> al </a:t>
            </a:r>
            <a:r>
              <a:rPr lang="en-US" sz="1400" err="1">
                <a:latin typeface="Times New Roman" pitchFamily="18" charset="0"/>
                <a:cs typeface="Times New Roman" pitchFamily="18" charset="0"/>
              </a:rPr>
              <a:t>retelei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variatia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discontinua</a:t>
            </a:r>
            <a:r>
              <a:rPr lang="en-US" sz="1400">
                <a:latin typeface="Times New Roman" pitchFamily="18" charset="0"/>
                <a:cs typeface="Times New Roman" pitchFamily="18" charset="0"/>
              </a:rPr>
              <a:t>.</a:t>
            </a:r>
          </a:p>
          <a:p>
            <a:pPr marL="0" indent="0" algn="just">
              <a:buNone/>
            </a:pPr>
            <a:r>
              <a:rPr lang="en-US" sz="1400">
                <a:latin typeface="Times New Roman" pitchFamily="18" charset="0"/>
                <a:cs typeface="Times New Roman" pitchFamily="18" charset="0"/>
              </a:rPr>
              <a:t> </a:t>
            </a:r>
          </a:p>
          <a:p>
            <a:pPr algn="just"/>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cazul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metodei</a:t>
            </a:r>
            <a:r>
              <a:rPr lang="en-US" sz="1400">
                <a:latin typeface="Times New Roman" pitchFamily="18" charset="0"/>
                <a:cs typeface="Times New Roman" pitchFamily="18" charset="0"/>
              </a:rPr>
              <a:t> </a:t>
            </a:r>
            <a:r>
              <a:rPr lang="en-US" sz="1400" b="1" i="1" err="1">
                <a:latin typeface="Times New Roman" pitchFamily="18" charset="0"/>
                <a:cs typeface="Times New Roman" pitchFamily="18" charset="0"/>
              </a:rPr>
              <a:t>elementului</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finit</a:t>
            </a:r>
            <a:r>
              <a:rPr lang="en-US" sz="1400" b="1" i="1">
                <a:latin typeface="Times New Roman" pitchFamily="18" charset="0"/>
                <a:cs typeface="Times New Roman" pitchFamily="18" charset="0"/>
              </a:rPr>
              <a:t> </a:t>
            </a:r>
            <a:r>
              <a:rPr lang="en-US" sz="1400" err="1">
                <a:latin typeface="Times New Roman" pitchFamily="18" charset="0"/>
                <a:cs typeface="Times New Roman" pitchFamily="18" charset="0"/>
              </a:rPr>
              <a:t>domeniul</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integrare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diferit</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reteaua</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discretizare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Valoarea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parametrilor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variabila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interiorul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domeniului</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integrare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iar</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variatia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continua. </a:t>
            </a:r>
            <a:r>
              <a:rPr lang="en-US" sz="1400" err="1">
                <a:latin typeface="Times New Roman" pitchFamily="18" charset="0"/>
                <a:cs typeface="Times New Roman" pitchFamily="18" charset="0"/>
              </a:rPr>
              <a:t>Spre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deosebire</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metoda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diferentelor</a:t>
            </a:r>
            <a:r>
              <a:rPr lang="en-US" sz="1400">
                <a:latin typeface="Times New Roman" pitchFamily="18" charset="0"/>
                <a:cs typeface="Times New Roman" pitchFamily="18" charset="0"/>
              </a:rPr>
              <a:t> finite,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acest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caz</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valoarea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unui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arametru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poate</a:t>
            </a:r>
            <a:r>
              <a:rPr lang="en-US" sz="1400">
                <a:latin typeface="Times New Roman" pitchFamily="18" charset="0"/>
                <a:cs typeface="Times New Roman" pitchFamily="18" charset="0"/>
              </a:rPr>
              <a:t> fi </a:t>
            </a:r>
            <a:r>
              <a:rPr lang="en-US" sz="1400" err="1">
                <a:latin typeface="Times New Roman" pitchFamily="18" charset="0"/>
                <a:cs typeface="Times New Roman" pitchFamily="18" charset="0"/>
              </a:rPr>
              <a:t>calculata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orice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punct</a:t>
            </a:r>
            <a:r>
              <a:rPr lang="en-US" sz="1400">
                <a:latin typeface="Times New Roman" pitchFamily="18" charset="0"/>
                <a:cs typeface="Times New Roman" pitchFamily="18" charset="0"/>
              </a:rPr>
              <a:t> al </a:t>
            </a:r>
            <a:r>
              <a:rPr lang="en-US" sz="1400" err="1">
                <a:latin typeface="Times New Roman" pitchFamily="18" charset="0"/>
                <a:cs typeface="Times New Roman" pitchFamily="18" charset="0"/>
              </a:rPr>
              <a:t>domeniului</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integrare</a:t>
            </a:r>
            <a:r>
              <a:rPr lang="en-US" sz="1400">
                <a:latin typeface="Times New Roman" pitchFamily="18" charset="0"/>
                <a:cs typeface="Times New Roman" pitchFamily="18" charset="0"/>
              </a:rPr>
              <a:t> al </a:t>
            </a:r>
            <a:r>
              <a:rPr lang="en-US" sz="1400" err="1">
                <a:latin typeface="Times New Roman" pitchFamily="18" charset="0"/>
                <a:cs typeface="Times New Roman" pitchFamily="18" charset="0"/>
              </a:rPr>
              <a:t>ecuatiei</a:t>
            </a:r>
            <a:r>
              <a:rPr lang="en-US" sz="1400">
                <a:latin typeface="Times New Roman" pitchFamily="18" charset="0"/>
                <a:cs typeface="Times New Roman" pitchFamily="18" charset="0"/>
              </a:rPr>
              <a:t>.</a:t>
            </a:r>
          </a:p>
          <a:p>
            <a:endParaRPr lang="en-US" sz="1200">
              <a:latin typeface="Times New Roman" pitchFamily="18" charset="0"/>
              <a:cs typeface="Times New Roman" pitchFamily="18" charset="0"/>
            </a:endParaRPr>
          </a:p>
        </p:txBody>
      </p:sp>
    </p:spTree>
    <p:extLst>
      <p:ext uri="{BB962C8B-B14F-4D97-AF65-F5344CB8AC3E}">
        <p14:creationId xmlns:p14="http://schemas.microsoft.com/office/powerpoint/2010/main" xmlns="" val="266342484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639762"/>
          </a:xfrm>
          <a:solidFill>
            <a:schemeClr val="tx2">
              <a:lumMod val="20000"/>
              <a:lumOff val="80000"/>
            </a:schemeClr>
          </a:solidFill>
          <a:ln w="28575">
            <a:solidFill>
              <a:schemeClr val="tx2">
                <a:lumMod val="60000"/>
                <a:lumOff val="40000"/>
              </a:schemeClr>
            </a:solidFill>
          </a:ln>
        </p:spPr>
        <p:txBody>
          <a:bodyPr>
            <a:normAutofit/>
          </a:bodyPr>
          <a:lstStyle/>
          <a:p>
            <a:pPr algn="l"/>
            <a:r>
              <a:rPr lang="en-US" sz="1400" b="1" smtClean="0"/>
              <a:t>	</a:t>
            </a:r>
            <a:r>
              <a:rPr lang="en-US" sz="1600" b="1" smtClean="0">
                <a:latin typeface="Times New Roman" pitchFamily="18" charset="0"/>
                <a:cs typeface="Times New Roman" pitchFamily="18" charset="0"/>
              </a:rPr>
              <a:t>3.4</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Modele</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matematice</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utilizate</a:t>
            </a:r>
            <a:r>
              <a:rPr lang="en-US" sz="1600" b="1">
                <a:latin typeface="Times New Roman" pitchFamily="18" charset="0"/>
                <a:cs typeface="Times New Roman" pitchFamily="18" charset="0"/>
              </a:rPr>
              <a:t> la </a:t>
            </a:r>
            <a:r>
              <a:rPr lang="en-US" sz="1600" b="1" err="1">
                <a:latin typeface="Times New Roman" pitchFamily="18" charset="0"/>
                <a:cs typeface="Times New Roman" pitchFamily="18" charset="0"/>
              </a:rPr>
              <a:t>ora</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actuala</a:t>
            </a:r>
            <a:endParaRPr lang="en-US" sz="160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35563"/>
          </a:xfrm>
          <a:solidFill>
            <a:schemeClr val="accent1">
              <a:lumMod val="20000"/>
              <a:lumOff val="80000"/>
            </a:schemeClr>
          </a:solidFill>
        </p:spPr>
        <p:txBody>
          <a:bodyPr>
            <a:normAutofit/>
          </a:bodyPr>
          <a:lstStyle/>
          <a:p>
            <a:pPr lvl="0">
              <a:lnSpc>
                <a:spcPct val="200000"/>
              </a:lnSpc>
            </a:pPr>
            <a:r>
              <a:rPr lang="en-US" sz="1400" dirty="0" err="1">
                <a:latin typeface="Times New Roman" pitchFamily="18" charset="0"/>
                <a:cs typeface="Times New Roman" pitchFamily="18" charset="0"/>
              </a:rPr>
              <a:t>Ecuaţia</a:t>
            </a:r>
            <a:r>
              <a:rPr lang="en-US" sz="1400">
                <a:latin typeface="Times New Roman" pitchFamily="18" charset="0"/>
                <a:cs typeface="Times New Roman" pitchFamily="18" charset="0"/>
              </a:rPr>
              <a:t> Brinkman </a:t>
            </a:r>
            <a:r>
              <a:rPr lang="en-US" sz="1400" smtClean="0">
                <a:latin typeface="Times New Roman" pitchFamily="18" charset="0"/>
                <a:cs typeface="Times New Roman" pitchFamily="18" charset="0"/>
              </a:rPr>
              <a:t>pentru</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curgeri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rapide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în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medii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poroase</a:t>
            </a:r>
            <a:r>
              <a:rPr lang="en-US" sz="1400" dirty="0">
                <a:latin typeface="Times New Roman" pitchFamily="18" charset="0"/>
                <a:cs typeface="Times New Roman" pitchFamily="18" charset="0"/>
              </a:rPr>
              <a:t>;</a:t>
            </a:r>
          </a:p>
          <a:p>
            <a:pPr lvl="0" fontAlgn="base">
              <a:lnSpc>
                <a:spcPct val="200000"/>
              </a:lnSpc>
            </a:pPr>
            <a:r>
              <a:rPr lang="en-US" sz="1400" dirty="0" err="1">
                <a:latin typeface="Times New Roman" pitchFamily="18" charset="0"/>
                <a:cs typeface="Times New Roman" pitchFamily="18" charset="0"/>
              </a:rPr>
              <a:t>Legea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lui</a:t>
            </a:r>
            <a:r>
              <a:rPr lang="en-US" sz="1400" dirty="0">
                <a:latin typeface="Times New Roman" pitchFamily="18" charset="0"/>
                <a:cs typeface="Times New Roman" pitchFamily="18" charset="0"/>
              </a:rPr>
              <a:t> Darcy </a:t>
            </a:r>
            <a:r>
              <a:rPr lang="en-US" sz="1400" dirty="0" err="1">
                <a:latin typeface="Times New Roman" pitchFamily="18" charset="0"/>
                <a:cs typeface="Times New Roman" pitchFamily="18" charset="0"/>
              </a:rPr>
              <a:t>pentru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curgeri</a:t>
            </a:r>
            <a:r>
              <a:rPr lang="en-US" sz="1400" dirty="0">
                <a:latin typeface="Times New Roman" pitchFamily="18" charset="0"/>
                <a:cs typeface="Times New Roman" pitchFamily="18" charset="0"/>
              </a:rPr>
              <a:t> cu </a:t>
            </a:r>
            <a:r>
              <a:rPr lang="en-US" sz="1400" dirty="0" err="1">
                <a:latin typeface="Times New Roman" pitchFamily="18" charset="0"/>
                <a:cs typeface="Times New Roman" pitchFamily="18" charset="0"/>
              </a:rPr>
              <a:t>viteze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scăzute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în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medii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poroase</a:t>
            </a:r>
            <a:r>
              <a:rPr lang="en-US" sz="1400" dirty="0">
                <a:latin typeface="Times New Roman" pitchFamily="18" charset="0"/>
                <a:cs typeface="Times New Roman" pitchFamily="18" charset="0"/>
              </a:rPr>
              <a:t>; </a:t>
            </a:r>
          </a:p>
          <a:p>
            <a:pPr lvl="0" fontAlgn="base">
              <a:lnSpc>
                <a:spcPct val="200000"/>
              </a:lnSpc>
            </a:pPr>
            <a:r>
              <a:rPr lang="en-US" sz="1400" dirty="0" err="1">
                <a:latin typeface="Times New Roman" pitchFamily="18" charset="0"/>
                <a:cs typeface="Times New Roman" pitchFamily="18" charset="0"/>
              </a:rPr>
              <a:t>Ecuaţia</a:t>
            </a:r>
            <a:r>
              <a:rPr lang="en-US" sz="1400" dirty="0">
                <a:latin typeface="Times New Roman" pitchFamily="18" charset="0"/>
                <a:cs typeface="Times New Roman" pitchFamily="18" charset="0"/>
              </a:rPr>
              <a:t> Richards </a:t>
            </a:r>
            <a:r>
              <a:rPr lang="en-US" sz="1400" dirty="0" err="1">
                <a:latin typeface="Times New Roman" pitchFamily="18" charset="0"/>
                <a:cs typeface="Times New Roman" pitchFamily="18" charset="0"/>
              </a:rPr>
              <a:t>pentru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sisteme</a:t>
            </a:r>
            <a:r>
              <a:rPr lang="en-US" sz="1400" dirty="0">
                <a:latin typeface="Times New Roman" pitchFamily="18" charset="0"/>
                <a:cs typeface="Times New Roman" pitchFamily="18" charset="0"/>
              </a:rPr>
              <a:t> cu </a:t>
            </a:r>
            <a:r>
              <a:rPr lang="en-US" sz="1400" dirty="0" err="1">
                <a:latin typeface="Times New Roman" pitchFamily="18" charset="0"/>
                <a:cs typeface="Times New Roman" pitchFamily="18" charset="0"/>
              </a:rPr>
              <a:t>saturaţie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variabilă</a:t>
            </a:r>
            <a:r>
              <a:rPr lang="en-US" sz="1400" dirty="0">
                <a:latin typeface="Times New Roman" pitchFamily="18" charset="0"/>
                <a:cs typeface="Times New Roman" pitchFamily="18" charset="0"/>
              </a:rPr>
              <a:t>. </a:t>
            </a:r>
          </a:p>
          <a:p>
            <a:pPr marL="0" indent="0" fontAlgn="base">
              <a:lnSpc>
                <a:spcPct val="200000"/>
              </a:lnSpc>
              <a:buNone/>
            </a:pP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Aceste</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modele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sunt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completate</a:t>
            </a:r>
            <a:r>
              <a:rPr lang="en-US" sz="1400" dirty="0">
                <a:latin typeface="Times New Roman" pitchFamily="18" charset="0"/>
                <a:cs typeface="Times New Roman" pitchFamily="18" charset="0"/>
              </a:rPr>
              <a:t> de </a:t>
            </a:r>
            <a:r>
              <a:rPr lang="en-US" sz="1400" dirty="0" err="1">
                <a:latin typeface="Times New Roman" pitchFamily="18" charset="0"/>
                <a:cs typeface="Times New Roman" pitchFamily="18" charset="0"/>
              </a:rPr>
              <a:t>modele</a:t>
            </a:r>
            <a:r>
              <a:rPr lang="en-US" sz="1400" dirty="0">
                <a:latin typeface="Times New Roman" pitchFamily="18" charset="0"/>
                <a:cs typeface="Times New Roman" pitchFamily="18" charset="0"/>
              </a:rPr>
              <a:t> de </a:t>
            </a:r>
            <a:r>
              <a:rPr lang="en-US" sz="1400" dirty="0" err="1">
                <a:latin typeface="Times New Roman" pitchFamily="18" charset="0"/>
                <a:cs typeface="Times New Roman" pitchFamily="18" charset="0"/>
              </a:rPr>
              <a:t>soluri</a:t>
            </a:r>
            <a:r>
              <a:rPr lang="en-US" sz="1400" dirty="0">
                <a:latin typeface="Times New Roman" pitchFamily="18" charset="0"/>
                <a:cs typeface="Times New Roman" pitchFamily="18" charset="0"/>
              </a:rPr>
              <a:t>:</a:t>
            </a:r>
          </a:p>
          <a:p>
            <a:pPr lvl="0">
              <a:lnSpc>
                <a:spcPct val="200000"/>
              </a:lnSpc>
            </a:pPr>
            <a:r>
              <a:rPr lang="en-US" sz="1400" dirty="0">
                <a:latin typeface="Times New Roman" pitchFamily="18" charset="0"/>
                <a:cs typeface="Times New Roman" pitchFamily="18" charset="0"/>
              </a:rPr>
              <a:t>van </a:t>
            </a:r>
            <a:r>
              <a:rPr lang="en-US" sz="1400" dirty="0" err="1">
                <a:latin typeface="Times New Roman" pitchFamily="18" charset="0"/>
                <a:cs typeface="Times New Roman" pitchFamily="18" charset="0"/>
              </a:rPr>
              <a:t>Genuchten</a:t>
            </a:r>
            <a:endParaRPr lang="en-US" sz="1400" dirty="0">
              <a:latin typeface="Times New Roman" pitchFamily="18" charset="0"/>
              <a:cs typeface="Times New Roman" pitchFamily="18" charset="0"/>
            </a:endParaRPr>
          </a:p>
          <a:p>
            <a:pPr lvl="0">
              <a:lnSpc>
                <a:spcPct val="200000"/>
              </a:lnSpc>
            </a:pPr>
            <a:r>
              <a:rPr lang="en-US" sz="1400" dirty="0">
                <a:latin typeface="Times New Roman" pitchFamily="18" charset="0"/>
                <a:cs typeface="Times New Roman" pitchFamily="18" charset="0"/>
              </a:rPr>
              <a:t>Brooks–Corey</a:t>
            </a:r>
          </a:p>
          <a:p>
            <a:pPr lvl="0">
              <a:lnSpc>
                <a:spcPct val="200000"/>
              </a:lnSpc>
            </a:pPr>
            <a:r>
              <a:rPr lang="en-US" sz="1400" dirty="0">
                <a:latin typeface="Times New Roman" pitchFamily="18" charset="0"/>
                <a:cs typeface="Times New Roman" pitchFamily="18" charset="0"/>
              </a:rPr>
              <a:t>Clapp–</a:t>
            </a:r>
            <a:r>
              <a:rPr lang="en-US" sz="1400" dirty="0" err="1">
                <a:latin typeface="Times New Roman" pitchFamily="18" charset="0"/>
                <a:cs typeface="Times New Roman" pitchFamily="18" charset="0"/>
              </a:rPr>
              <a:t>Hornberger</a:t>
            </a:r>
            <a:endParaRPr lang="en-US" sz="1400" dirty="0">
              <a:latin typeface="Times New Roman" pitchFamily="18" charset="0"/>
              <a:cs typeface="Times New Roman" pitchFamily="18" charset="0"/>
            </a:endParaRPr>
          </a:p>
          <a:p>
            <a:pPr marL="0" indent="0">
              <a:buNone/>
            </a:pPr>
            <a:r>
              <a:rPr lang="en-US" sz="1200" dirty="0"/>
              <a:t> </a:t>
            </a:r>
          </a:p>
          <a:p>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1580177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715962"/>
          </a:xfrm>
          <a:solidFill>
            <a:schemeClr val="tx2">
              <a:lumMod val="20000"/>
              <a:lumOff val="80000"/>
            </a:schemeClr>
          </a:solidFill>
          <a:ln w="28575">
            <a:solidFill>
              <a:schemeClr val="tx2">
                <a:lumMod val="60000"/>
                <a:lumOff val="40000"/>
              </a:schemeClr>
            </a:solidFill>
          </a:ln>
        </p:spPr>
        <p:txBody>
          <a:bodyPr>
            <a:normAutofit fontScale="90000"/>
          </a:bodyPr>
          <a:lstStyle/>
          <a:p>
            <a:pPr algn="l"/>
            <a:r>
              <a:rPr lang="en-US" sz="1400" b="1" smtClean="0"/>
              <a:t>	</a:t>
            </a:r>
            <a:r>
              <a:rPr lang="en-US" sz="1800" b="1" smtClean="0">
                <a:latin typeface="Times New Roman" pitchFamily="18" charset="0"/>
                <a:cs typeface="Times New Roman" pitchFamily="18" charset="0"/>
              </a:rPr>
              <a:t>3.4</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Modele</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matematice</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utilizate</a:t>
            </a:r>
            <a:r>
              <a:rPr lang="en-US" sz="1800" b="1">
                <a:latin typeface="Times New Roman" pitchFamily="18" charset="0"/>
                <a:cs typeface="Times New Roman" pitchFamily="18" charset="0"/>
              </a:rPr>
              <a:t> la </a:t>
            </a:r>
            <a:r>
              <a:rPr lang="en-US" sz="1800" b="1" err="1">
                <a:latin typeface="Times New Roman" pitchFamily="18" charset="0"/>
                <a:cs typeface="Times New Roman" pitchFamily="18" charset="0"/>
              </a:rPr>
              <a:t>ora</a:t>
            </a:r>
            <a:r>
              <a:rPr lang="en-US" sz="1800" b="1">
                <a:latin typeface="Times New Roman" pitchFamily="18" charset="0"/>
                <a:cs typeface="Times New Roman" pitchFamily="18" charset="0"/>
              </a:rPr>
              <a:t> </a:t>
            </a:r>
            <a:r>
              <a:rPr lang="en-US" sz="1800" b="1" smtClean="0">
                <a:latin typeface="Times New Roman" pitchFamily="18" charset="0"/>
                <a:cs typeface="Times New Roman" pitchFamily="18" charset="0"/>
              </a:rPr>
              <a:t>actuala</a:t>
            </a:r>
            <a:br>
              <a:rPr lang="en-US" sz="1800" b="1" smtClean="0">
                <a:latin typeface="Times New Roman" pitchFamily="18" charset="0"/>
                <a:cs typeface="Times New Roman" pitchFamily="18" charset="0"/>
              </a:rPr>
            </a:br>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3.4.1 </a:t>
            </a:r>
            <a:r>
              <a:rPr lang="en-US" sz="1600" b="1">
                <a:latin typeface="Times New Roman" pitchFamily="18" charset="0"/>
                <a:cs typeface="Times New Roman" pitchFamily="18" charset="0"/>
              </a:rPr>
              <a:t>Model de rezolvare numerica a ecuaţiei lui Richards</a:t>
            </a:r>
            <a:endParaRPr lang="en-US" sz="160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135563"/>
          </a:xfrm>
          <a:solidFill>
            <a:schemeClr val="accent1">
              <a:lumMod val="20000"/>
              <a:lumOff val="80000"/>
            </a:schemeClr>
          </a:solidFill>
        </p:spPr>
        <p:txBody>
          <a:bodyPr>
            <a:normAutofit/>
          </a:bodyPr>
          <a:lstStyle/>
          <a:p>
            <a:pPr marL="0" indent="0">
              <a:buNone/>
            </a:pPr>
            <a:r>
              <a:rPr lang="en-US" sz="1200"/>
              <a:t> </a:t>
            </a:r>
          </a:p>
          <a:p>
            <a:r>
              <a:rPr lang="en-US" sz="1200"/>
              <a:t> </a:t>
            </a:r>
          </a:p>
          <a:p>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15 )</a:t>
            </a:r>
          </a:p>
          <a:p>
            <a:r>
              <a:rPr lang="en-US" sz="1200"/>
              <a:t> </a:t>
            </a:r>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	În această ecuaţie κ</a:t>
            </a:r>
            <a:r>
              <a:rPr lang="en-US" sz="1400" baseline="-25000">
                <a:latin typeface="Times New Roman" pitchFamily="18" charset="0"/>
                <a:cs typeface="Times New Roman" pitchFamily="18" charset="0"/>
              </a:rPr>
              <a:t>s</a:t>
            </a:r>
            <a:r>
              <a:rPr lang="en-US" sz="1400" i="1">
                <a:latin typeface="Times New Roman" pitchFamily="18" charset="0"/>
                <a:cs typeface="Times New Roman" pitchFamily="18" charset="0"/>
              </a:rPr>
              <a:t> este permeabilitatea intrinsecă iar</a:t>
            </a:r>
            <a:r>
              <a:rPr lang="en-US" sz="1400">
                <a:latin typeface="Times New Roman" pitchFamily="18" charset="0"/>
                <a:cs typeface="Times New Roman" pitchFamily="18" charset="0"/>
              </a:rPr>
              <a:t> </a:t>
            </a:r>
            <a:r>
              <a:rPr lang="en-US" sz="1400" i="1">
                <a:latin typeface="Times New Roman" pitchFamily="18" charset="0"/>
                <a:cs typeface="Times New Roman" pitchFamily="18" charset="0"/>
              </a:rPr>
              <a:t>K</a:t>
            </a:r>
            <a:r>
              <a:rPr lang="en-US" sz="1400" i="1" baseline="-25000">
                <a:latin typeface="Times New Roman" pitchFamily="18" charset="0"/>
                <a:cs typeface="Times New Roman" pitchFamily="18" charset="0"/>
              </a:rPr>
              <a:t>s</a:t>
            </a:r>
            <a:r>
              <a:rPr lang="en-US" sz="1400" i="1">
                <a:latin typeface="Times New Roman" pitchFamily="18" charset="0"/>
                <a:cs typeface="Times New Roman" pitchFamily="18" charset="0"/>
              </a:rPr>
              <a:t> este conductivitatea hidraulică de saturaţie respectiv A</a:t>
            </a:r>
            <a:r>
              <a:rPr lang="en-US" sz="1400" i="1" baseline="-25000">
                <a:latin typeface="Times New Roman" pitchFamily="18" charset="0"/>
                <a:cs typeface="Times New Roman" pitchFamily="18" charset="0"/>
              </a:rPr>
              <a:t>r </a:t>
            </a:r>
            <a:r>
              <a:rPr lang="en-US" sz="1400" i="1">
                <a:latin typeface="Times New Roman" pitchFamily="18" charset="0"/>
                <a:cs typeface="Times New Roman" pitchFamily="18" charset="0"/>
              </a:rPr>
              <a:t>este tensorul rapoartelor de anisotopie.</a:t>
            </a:r>
            <a:r>
              <a:rPr lang="en-US" sz="1400">
                <a:latin typeface="Times New Roman" pitchFamily="18" charset="0"/>
                <a:cs typeface="Times New Roman" pitchFamily="18" charset="0"/>
              </a:rPr>
              <a:t>.</a:t>
            </a:r>
          </a:p>
          <a:p>
            <a:r>
              <a:rPr lang="ro-RO" sz="1400">
                <a:latin typeface="Times New Roman" pitchFamily="18" charset="0"/>
                <a:cs typeface="Times New Roman" pitchFamily="18" charset="0"/>
              </a:rPr>
              <a:t>	Volumul fracţiunii de fluid θ, variază cu </a:t>
            </a:r>
            <a:r>
              <a:rPr lang="ro-RO" sz="1400" i="1">
                <a:latin typeface="Times New Roman" pitchFamily="18" charset="0"/>
                <a:cs typeface="Times New Roman" pitchFamily="18" charset="0"/>
              </a:rPr>
              <a:t>H</a:t>
            </a:r>
            <a:r>
              <a:rPr lang="ro-RO" sz="1400" i="1" baseline="-25000">
                <a:latin typeface="Times New Roman" pitchFamily="18" charset="0"/>
                <a:cs typeface="Times New Roman" pitchFamily="18" charset="0"/>
              </a:rPr>
              <a:t>p</a:t>
            </a:r>
            <a:r>
              <a:rPr lang="ro-RO" sz="1400">
                <a:latin typeface="Times New Roman" pitchFamily="18" charset="0"/>
                <a:cs typeface="Times New Roman" pitchFamily="18" charset="0"/>
              </a:rPr>
              <a:t>.</a:t>
            </a:r>
            <a:endParaRPr lang="en-US" sz="1400">
              <a:latin typeface="Times New Roman" pitchFamily="18" charset="0"/>
              <a:cs typeface="Times New Roman" pitchFamily="18" charset="0"/>
            </a:endParaRPr>
          </a:p>
          <a:p>
            <a:r>
              <a:rPr lang="ro-RO" sz="1400">
                <a:latin typeface="Times New Roman" pitchFamily="18" charset="0"/>
                <a:cs typeface="Times New Roman" pitchFamily="18" charset="0"/>
              </a:rPr>
              <a:t> </a:t>
            </a:r>
            <a:endParaRPr lang="en-US" sz="1400">
              <a:latin typeface="Times New Roman" pitchFamily="18" charset="0"/>
              <a:cs typeface="Times New Roman" pitchFamily="18" charset="0"/>
            </a:endParaRPr>
          </a:p>
          <a:p>
            <a:r>
              <a:rPr lang="ro-RO" sz="1400">
                <a:latin typeface="Times New Roman" pitchFamily="18" charset="0"/>
                <a:cs typeface="Times New Roman" pitchFamily="18" charset="0"/>
              </a:rPr>
              <a:t>                                                                                                                   </a:t>
            </a:r>
            <a:r>
              <a:rPr lang="en-US" sz="1400" smtClean="0">
                <a:latin typeface="Times New Roman" pitchFamily="18" charset="0"/>
                <a:cs typeface="Times New Roman" pitchFamily="18" charset="0"/>
              </a:rPr>
              <a:t>                                                </a:t>
            </a:r>
            <a:r>
              <a:rPr lang="ro-RO" sz="1400" smtClean="0">
                <a:latin typeface="Times New Roman" pitchFamily="18" charset="0"/>
                <a:cs typeface="Times New Roman" pitchFamily="18" charset="0"/>
              </a:rPr>
              <a:t>(</a:t>
            </a:r>
            <a:r>
              <a:rPr lang="ro-RO" sz="1400">
                <a:latin typeface="Times New Roman" pitchFamily="18" charset="0"/>
                <a:cs typeface="Times New Roman" pitchFamily="18" charset="0"/>
              </a:rPr>
              <a:t>16)</a:t>
            </a:r>
            <a:endParaRPr lang="en-US" sz="1400">
              <a:latin typeface="Times New Roman" pitchFamily="18" charset="0"/>
              <a:cs typeface="Times New Roman" pitchFamily="18" charset="0"/>
            </a:endParaRPr>
          </a:p>
          <a:p>
            <a:endParaRPr lang="en-US" sz="1200" smtClean="0">
              <a:latin typeface="Times New Roman" pitchFamily="18" charset="0"/>
              <a:cs typeface="Times New Roman" pitchFamily="18" charset="0"/>
            </a:endParaRPr>
          </a:p>
          <a:p>
            <a:endParaRPr lang="en-US" sz="1200">
              <a:latin typeface="Times New Roman" pitchFamily="18" charset="0"/>
              <a:cs typeface="Times New Roman" pitchFamily="18" charset="0"/>
            </a:endParaRPr>
          </a:p>
          <a:p>
            <a:r>
              <a:rPr lang="ro-RO" sz="1400">
                <a:latin typeface="Times New Roman" pitchFamily="18" charset="0"/>
                <a:cs typeface="Times New Roman" pitchFamily="18" charset="0"/>
              </a:rPr>
              <a:t>Coeficienţii ecuaţiei </a:t>
            </a:r>
            <a:r>
              <a:rPr lang="ro-RO" sz="1400" i="1">
                <a:latin typeface="Times New Roman" pitchFamily="18" charset="0"/>
                <a:cs typeface="Times New Roman" pitchFamily="18" charset="0"/>
              </a:rPr>
              <a:t>C</a:t>
            </a:r>
            <a:r>
              <a:rPr lang="ro-RO" sz="1400">
                <a:latin typeface="Times New Roman" pitchFamily="18" charset="0"/>
                <a:cs typeface="Times New Roman" pitchFamily="18" charset="0"/>
              </a:rPr>
              <a:t>, </a:t>
            </a:r>
            <a:r>
              <a:rPr lang="ro-RO" sz="1400" i="1">
                <a:latin typeface="Times New Roman" pitchFamily="18" charset="0"/>
                <a:cs typeface="Times New Roman" pitchFamily="18" charset="0"/>
              </a:rPr>
              <a:t>S</a:t>
            </a:r>
            <a:r>
              <a:rPr lang="ro-RO" sz="1400" i="1" baseline="-25000">
                <a:latin typeface="Times New Roman" pitchFamily="18" charset="0"/>
                <a:cs typeface="Times New Roman" pitchFamily="18" charset="0"/>
              </a:rPr>
              <a:t>e</a:t>
            </a:r>
            <a:r>
              <a:rPr lang="ro-RO" sz="1400">
                <a:latin typeface="Times New Roman" pitchFamily="18" charset="0"/>
                <a:cs typeface="Times New Roman" pitchFamily="18" charset="0"/>
              </a:rPr>
              <a:t>, şi </a:t>
            </a:r>
            <a:r>
              <a:rPr lang="ro-RO" sz="1400" i="1">
                <a:latin typeface="Times New Roman" pitchFamily="18" charset="0"/>
                <a:cs typeface="Times New Roman" pitchFamily="18" charset="0"/>
              </a:rPr>
              <a:t>k</a:t>
            </a:r>
            <a:r>
              <a:rPr lang="ro-RO" sz="1400" i="1" baseline="-25000">
                <a:latin typeface="Times New Roman" pitchFamily="18" charset="0"/>
                <a:cs typeface="Times New Roman" pitchFamily="18" charset="0"/>
              </a:rPr>
              <a:t>r</a:t>
            </a:r>
            <a:r>
              <a:rPr lang="ro-RO" sz="1400" i="1">
                <a:latin typeface="Times New Roman" pitchFamily="18" charset="0"/>
                <a:cs typeface="Times New Roman" pitchFamily="18" charset="0"/>
              </a:rPr>
              <a:t> variază în funcţie de θ</a:t>
            </a:r>
            <a:r>
              <a:rPr lang="ro-RO" sz="1400">
                <a:latin typeface="Times New Roman" pitchFamily="18" charset="0"/>
                <a:cs typeface="Times New Roman" pitchFamily="18" charset="0"/>
              </a:rPr>
              <a:t> and </a:t>
            </a:r>
            <a:r>
              <a:rPr lang="ro-RO" sz="1400" i="1">
                <a:latin typeface="Times New Roman" pitchFamily="18" charset="0"/>
                <a:cs typeface="Times New Roman" pitchFamily="18" charset="0"/>
              </a:rPr>
              <a:t>H</a:t>
            </a:r>
            <a:r>
              <a:rPr lang="ro-RO" sz="1400" i="1" baseline="-25000">
                <a:latin typeface="Times New Roman" pitchFamily="18" charset="0"/>
                <a:cs typeface="Times New Roman" pitchFamily="18" charset="0"/>
              </a:rPr>
              <a:t>p</a:t>
            </a:r>
            <a:r>
              <a:rPr lang="ro-RO" sz="1400" i="1">
                <a:latin typeface="Times New Roman" pitchFamily="18" charset="0"/>
                <a:cs typeface="Times New Roman" pitchFamily="18" charset="0"/>
              </a:rPr>
              <a:t> şi devin constanţi cănd sistemul ajunge la saturaţie</a:t>
            </a:r>
            <a:r>
              <a:rPr lang="ro-RO" sz="1200" i="1"/>
              <a:t>.</a:t>
            </a:r>
            <a:endParaRPr lang="en-US" sz="1200"/>
          </a:p>
          <a:p>
            <a:endParaRPr lang="en-US" sz="1200" smtClean="0">
              <a:latin typeface="Times New Roman" pitchFamily="18" charset="0"/>
              <a:cs typeface="Times New Roman" pitchFamily="18" charset="0"/>
            </a:endParaRPr>
          </a:p>
          <a:p>
            <a:r>
              <a:rPr lang="en-US" sz="1200" smtClean="0">
                <a:latin typeface="Times New Roman" pitchFamily="18" charset="0"/>
                <a:cs typeface="Times New Roman" pitchFamily="18" charset="0"/>
              </a:rPr>
              <a:t>                                                                                                                                                                                              </a:t>
            </a:r>
            <a:r>
              <a:rPr lang="en-US" sz="1400" smtClean="0">
                <a:latin typeface="Times New Roman" pitchFamily="18" charset="0"/>
                <a:cs typeface="Times New Roman" pitchFamily="18" charset="0"/>
              </a:rPr>
              <a:t>(17)</a:t>
            </a:r>
          </a:p>
          <a:p>
            <a:endParaRPr lang="en-US" sz="1200">
              <a:latin typeface="Times New Roman" pitchFamily="18" charset="0"/>
              <a:cs typeface="Times New Roman" pitchFamily="18" charset="0"/>
            </a:endParaRPr>
          </a:p>
          <a:p>
            <a:endParaRPr lang="en-US" sz="1200" smtClean="0">
              <a:latin typeface="Times New Roman" pitchFamily="18" charset="0"/>
              <a:cs typeface="Times New Roman" pitchFamily="18" charset="0"/>
            </a:endParaRPr>
          </a:p>
          <a:p>
            <a:r>
              <a:rPr lang="en-US" sz="1200" smtClean="0">
                <a:latin typeface="Times New Roman" pitchFamily="18" charset="0"/>
                <a:cs typeface="Times New Roman" pitchFamily="18" charset="0"/>
              </a:rPr>
              <a:t>                                                                                                                                                                                              </a:t>
            </a:r>
            <a:r>
              <a:rPr lang="en-US" sz="1400" smtClean="0">
                <a:latin typeface="Times New Roman" pitchFamily="18" charset="0"/>
                <a:cs typeface="Times New Roman" pitchFamily="18" charset="0"/>
              </a:rPr>
              <a:t>(18)</a:t>
            </a:r>
            <a:endParaRPr lang="en-US" sz="12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biLevel thresh="75000"/>
            <a:extLst>
              <a:ext uri="{BEBA8EAE-BF5A-486C-A8C5-ECC9F3942E4B}">
                <a14:imgProps xmlns:a14="http://schemas.microsoft.com/office/drawing/2010/main" xmlns="">
                  <a14:imgLayer r:embed="rId3">
                    <a14:imgEffect>
                      <a14:colorTemperature colorTemp="8800"/>
                    </a14:imgEffect>
                    <a14:imgEffect>
                      <a14:brightnessContrast bright="14000" contrast="23000"/>
                    </a14:imgEffect>
                  </a14:imgLayer>
                </a14:imgProps>
              </a:ext>
              <a:ext uri="{28A0092B-C50C-407E-A947-70E740481C1C}">
                <a14:useLocalDpi xmlns:a14="http://schemas.microsoft.com/office/drawing/2010/main" xmlns="" val="0"/>
              </a:ext>
            </a:extLst>
          </a:blip>
          <a:srcRect/>
          <a:stretch>
            <a:fillRect/>
          </a:stretch>
        </p:blipFill>
        <p:spPr bwMode="auto">
          <a:xfrm>
            <a:off x="3590925" y="1514856"/>
            <a:ext cx="1695450" cy="542544"/>
          </a:xfrm>
          <a:prstGeom prst="rect">
            <a:avLst/>
          </a:prstGeom>
          <a:solidFill>
            <a:schemeClr val="tx2">
              <a:lumMod val="20000"/>
              <a:lumOff val="80000"/>
            </a:schemeClr>
          </a:solidFill>
          <a:ln>
            <a:noFill/>
          </a:ln>
          <a:effectLst/>
        </p:spPr>
      </p:pic>
      <p:pic>
        <p:nvPicPr>
          <p:cNvPr id="22" name="Picture 21"/>
          <p:cNvPicPr/>
          <p:nvPr/>
        </p:nvPicPr>
        <p:blipFill>
          <a:blip r:embed="rId4">
            <a:duotone>
              <a:prstClr val="black"/>
              <a:schemeClr val="accent1">
                <a:tint val="45000"/>
                <a:satMod val="400000"/>
              </a:schemeClr>
            </a:duotone>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2662237" y="5181600"/>
            <a:ext cx="3219450" cy="304800"/>
          </a:xfrm>
          <a:prstGeom prst="rect">
            <a:avLst/>
          </a:prstGeom>
          <a:solidFill>
            <a:schemeClr val="bg2">
              <a:lumMod val="90000"/>
            </a:schemeClr>
          </a:solidFill>
          <a:ln>
            <a:noFill/>
          </a:ln>
        </p:spPr>
      </p:pic>
      <p:pic>
        <p:nvPicPr>
          <p:cNvPr id="5" name="Picture 4"/>
          <p:cNvPicPr/>
          <p:nvPr/>
        </p:nvPicPr>
        <p:blipFill>
          <a:blip r:embed="rId6">
            <a:duotone>
              <a:prstClr val="black"/>
              <a:schemeClr val="accent1">
                <a:tint val="45000"/>
                <a:satMod val="400000"/>
              </a:schemeClr>
            </a:duotone>
            <a:extLst>
              <a:ext uri="{BEBA8EAE-BF5A-486C-A8C5-ECC9F3942E4B}">
                <a14:imgProps xmlns:a14="http://schemas.microsoft.com/office/drawing/2010/main" xmlns="">
                  <a14:imgLayer r:embed="rId7">
                    <a14:imgEffect>
                      <a14:sharpenSoften amount="38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3590925" y="3014662"/>
            <a:ext cx="1362075" cy="414338"/>
          </a:xfrm>
          <a:prstGeom prst="rect">
            <a:avLst/>
          </a:prstGeom>
          <a:solidFill>
            <a:schemeClr val="accent1">
              <a:lumMod val="20000"/>
              <a:lumOff val="80000"/>
            </a:schemeClr>
          </a:solidFill>
          <a:ln>
            <a:solidFill>
              <a:schemeClr val="bg1"/>
            </a:solidFill>
          </a:ln>
        </p:spPr>
      </p:pic>
      <p:pic>
        <p:nvPicPr>
          <p:cNvPr id="2055" name="Picture 7"/>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42538" b="33941"/>
          <a:stretch/>
        </p:blipFill>
        <p:spPr bwMode="auto">
          <a:xfrm>
            <a:off x="2258755" y="4581896"/>
            <a:ext cx="3749199" cy="311727"/>
          </a:xfrm>
          <a:prstGeom prst="rect">
            <a:avLst/>
          </a:prstGeom>
          <a:solidFill>
            <a:schemeClr val="tx2">
              <a:lumMod val="20000"/>
              <a:lumOff val="80000"/>
            </a:schemeClr>
          </a:solidFill>
          <a:ln>
            <a:noFill/>
          </a:ln>
          <a:effectLst>
            <a:outerShdw dist="35921" dir="2700000" algn="ctr" rotWithShape="0">
              <a:schemeClr val="bg2"/>
            </a:outerShdw>
          </a:effectLst>
        </p:spPr>
      </p:pic>
    </p:spTree>
    <p:extLst>
      <p:ext uri="{BB962C8B-B14F-4D97-AF65-F5344CB8AC3E}">
        <p14:creationId xmlns:p14="http://schemas.microsoft.com/office/powerpoint/2010/main" xmlns="" val="274187858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962400" cy="563562"/>
          </a:xfrm>
          <a:solidFill>
            <a:schemeClr val="tx2">
              <a:lumMod val="20000"/>
              <a:lumOff val="80000"/>
            </a:schemeClr>
          </a:solidFill>
          <a:ln w="28575">
            <a:solidFill>
              <a:schemeClr val="tx2">
                <a:lumMod val="60000"/>
                <a:lumOff val="40000"/>
              </a:schemeClr>
            </a:solidFill>
          </a:ln>
        </p:spPr>
        <p:txBody>
          <a:bodyPr>
            <a:normAutofit fontScale="90000"/>
          </a:bodyPr>
          <a:lstStyle/>
          <a:p>
            <a:pPr algn="l"/>
            <a:r>
              <a:rPr lang="ro-RO" sz="1400" b="1" smtClean="0"/>
              <a:t>	</a:t>
            </a:r>
            <a:r>
              <a:rPr lang="ro-RO" sz="1800" b="1" smtClean="0">
                <a:latin typeface="Times New Roman" pitchFamily="18" charset="0"/>
                <a:cs typeface="Times New Roman" pitchFamily="18" charset="0"/>
              </a:rPr>
              <a:t>1.</a:t>
            </a:r>
            <a:r>
              <a:rPr lang="ro-RO" sz="1800" smtClean="0">
                <a:latin typeface="Times New Roman" pitchFamily="18" charset="0"/>
                <a:cs typeface="Times New Roman" pitchFamily="18" charset="0"/>
              </a:rPr>
              <a:t> </a:t>
            </a:r>
            <a:r>
              <a:rPr lang="ro-RO" sz="1800" b="1" smtClean="0">
                <a:latin typeface="Times New Roman" pitchFamily="18" charset="0"/>
                <a:cs typeface="Times New Roman" pitchFamily="18" charset="0"/>
              </a:rPr>
              <a:t>MEDIUL POROS</a:t>
            </a:r>
            <a:r>
              <a:rPr lang="ro-RO" sz="1800" smtClean="0">
                <a:latin typeface="Times New Roman" pitchFamily="18" charset="0"/>
                <a:cs typeface="Times New Roman" pitchFamily="18" charset="0"/>
              </a:rPr>
              <a:t/>
            </a:r>
            <a:br>
              <a:rPr lang="ro-RO" sz="1800" smtClean="0">
                <a:latin typeface="Times New Roman" pitchFamily="18" charset="0"/>
                <a:cs typeface="Times New Roman" pitchFamily="18" charset="0"/>
              </a:rPr>
            </a:br>
            <a:r>
              <a:rPr lang="ro-RO" sz="1800" b="1" smtClean="0">
                <a:latin typeface="Times New Roman" pitchFamily="18" charset="0"/>
                <a:cs typeface="Times New Roman" pitchFamily="18" charset="0"/>
              </a:rPr>
              <a:t>	1.1 Descrierea mediului poros</a:t>
            </a:r>
            <a:endParaRPr lang="ro-RO" sz="180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562600"/>
          </a:xfrm>
          <a:solidFill>
            <a:schemeClr val="accent1">
              <a:lumMod val="20000"/>
              <a:lumOff val="80000"/>
            </a:schemeClr>
          </a:solidFill>
        </p:spPr>
        <p:txBody>
          <a:bodyPr>
            <a:noAutofit/>
          </a:bodyPr>
          <a:lstStyle/>
          <a:p>
            <a:r>
              <a:rPr lang="ro-RO" sz="1400" smtClean="0">
                <a:latin typeface="Times New Roman" pitchFamily="18" charset="0"/>
                <a:cs typeface="Times New Roman" pitchFamily="18" charset="0"/>
              </a:rPr>
              <a:t>În general putem defini </a:t>
            </a:r>
            <a:r>
              <a:rPr lang="ro-RO" sz="1400" b="1" i="1" smtClean="0">
                <a:latin typeface="Times New Roman" pitchFamily="18" charset="0"/>
                <a:cs typeface="Times New Roman" pitchFamily="18" charset="0"/>
              </a:rPr>
              <a:t>mediul poros</a:t>
            </a:r>
            <a:r>
              <a:rPr lang="ro-RO" sz="1400" b="1" smtClean="0">
                <a:latin typeface="Times New Roman" pitchFamily="18" charset="0"/>
                <a:cs typeface="Times New Roman" pitchFamily="18" charset="0"/>
              </a:rPr>
              <a:t> </a:t>
            </a:r>
            <a:r>
              <a:rPr lang="ro-RO" sz="1400" smtClean="0">
                <a:latin typeface="Times New Roman" pitchFamily="18" charset="0"/>
                <a:cs typeface="Times New Roman" pitchFamily="18" charset="0"/>
              </a:rPr>
              <a:t>ca un material care are goluri interiore </a:t>
            </a:r>
            <a:r>
              <a:rPr lang="en-US" sz="1400" smtClean="0">
                <a:latin typeface="Times New Roman" pitchFamily="18" charset="0"/>
                <a:cs typeface="Times New Roman" pitchFamily="18" charset="0"/>
              </a:rPr>
              <a:t>(</a:t>
            </a:r>
            <a:r>
              <a:rPr lang="ro-RO" sz="1400">
                <a:latin typeface="Times New Roman" pitchFamily="18" charset="0"/>
                <a:cs typeface="Times New Roman" pitchFamily="18" charset="0"/>
              </a:rPr>
              <a:t>interstiţii, spaţii poroase sau </a:t>
            </a:r>
            <a:r>
              <a:rPr lang="ro-RO" sz="1400" smtClean="0">
                <a:latin typeface="Times New Roman" pitchFamily="18" charset="0"/>
                <a:cs typeface="Times New Roman" pitchFamily="18" charset="0"/>
              </a:rPr>
              <a:t>pori</a:t>
            </a:r>
            <a:r>
              <a:rPr lang="en-US" sz="1400" smtClean="0">
                <a:latin typeface="Times New Roman" pitchFamily="18" charset="0"/>
                <a:cs typeface="Times New Roman" pitchFamily="18" charset="0"/>
              </a:rPr>
              <a:t>), </a:t>
            </a:r>
            <a:r>
              <a:rPr lang="ro-RO" sz="1400" smtClean="0">
                <a:latin typeface="Times New Roman" pitchFamily="18" charset="0"/>
                <a:cs typeface="Times New Roman" pitchFamily="18" charset="0"/>
              </a:rPr>
              <a:t>ce pot comunica între ele</a:t>
            </a:r>
            <a:r>
              <a:rPr lang="en-US" sz="1400" smtClean="0">
                <a:latin typeface="Times New Roman" pitchFamily="18" charset="0"/>
                <a:cs typeface="Times New Roman" pitchFamily="18" charset="0"/>
              </a:rPr>
              <a:t> si sunt </a:t>
            </a:r>
            <a:r>
              <a:rPr lang="ro-RO" sz="1400">
                <a:latin typeface="Times New Roman" pitchFamily="18" charset="0"/>
                <a:cs typeface="Times New Roman" pitchFamily="18" charset="0"/>
              </a:rPr>
              <a:t>distribuite </a:t>
            </a:r>
            <a:r>
              <a:rPr lang="ro-RO" sz="1400" smtClean="0">
                <a:latin typeface="Times New Roman" pitchFamily="18" charset="0"/>
                <a:cs typeface="Times New Roman" pitchFamily="18" charset="0"/>
              </a:rPr>
              <a:t>aleator</a:t>
            </a:r>
            <a:r>
              <a:rPr lang="en-US" sz="1400" smtClean="0">
                <a:latin typeface="Times New Roman" pitchFamily="18" charset="0"/>
                <a:cs typeface="Times New Roman" pitchFamily="18" charset="0"/>
              </a:rPr>
              <a:t> ca forma si marime</a:t>
            </a:r>
            <a:r>
              <a:rPr lang="ro-RO" sz="1400" smtClean="0">
                <a:latin typeface="Times New Roman" pitchFamily="18" charset="0"/>
                <a:cs typeface="Times New Roman" pitchFamily="18" charset="0"/>
              </a:rPr>
              <a:t>. </a:t>
            </a:r>
            <a:endParaRPr lang="en-US" sz="1400" smtClean="0">
              <a:latin typeface="Times New Roman" pitchFamily="18" charset="0"/>
              <a:cs typeface="Times New Roman" pitchFamily="18" charset="0"/>
            </a:endParaRPr>
          </a:p>
          <a:p>
            <a:endParaRPr lang="en-US" sz="1400">
              <a:latin typeface="Times New Roman" pitchFamily="18" charset="0"/>
              <a:cs typeface="Times New Roman" pitchFamily="18" charset="0"/>
            </a:endParaRPr>
          </a:p>
          <a:p>
            <a:r>
              <a:rPr lang="ro-RO" sz="1400" smtClean="0">
                <a:latin typeface="Times New Roman" pitchFamily="18" charset="0"/>
                <a:cs typeface="Times New Roman" pitchFamily="18" charset="0"/>
              </a:rPr>
              <a:t>	Mediile poroase pot fi:</a:t>
            </a:r>
          </a:p>
          <a:p>
            <a:r>
              <a:rPr lang="ro-RO" sz="1400" smtClean="0">
                <a:latin typeface="Times New Roman" pitchFamily="18" charset="0"/>
                <a:cs typeface="Times New Roman" pitchFamily="18" charset="0"/>
              </a:rPr>
              <a:t>	a) </a:t>
            </a:r>
            <a:r>
              <a:rPr lang="ro-RO" sz="1400" i="1" smtClean="0">
                <a:latin typeface="Times New Roman" pitchFamily="18" charset="0"/>
                <a:cs typeface="Times New Roman" pitchFamily="18" charset="0"/>
              </a:rPr>
              <a:t>naturale</a:t>
            </a:r>
            <a:r>
              <a:rPr lang="ro-RO" sz="1400" b="1" smtClean="0">
                <a:latin typeface="Times New Roman" pitchFamily="18" charset="0"/>
                <a:cs typeface="Times New Roman" pitchFamily="18" charset="0"/>
              </a:rPr>
              <a:t>:</a:t>
            </a:r>
            <a:r>
              <a:rPr lang="ro-RO" sz="1400" smtClean="0">
                <a:latin typeface="Times New Roman" pitchFamily="18" charset="0"/>
                <a:cs typeface="Times New Roman" pitchFamily="18" charset="0"/>
              </a:rPr>
              <a:t> solul, rocile sedimentare (nisipurile, gresiile, calcarele, dolomitele, argilele şi marnele).</a:t>
            </a:r>
          </a:p>
          <a:p>
            <a:r>
              <a:rPr lang="ro-RO" sz="1400" smtClean="0">
                <a:latin typeface="Times New Roman" pitchFamily="18" charset="0"/>
                <a:cs typeface="Times New Roman" pitchFamily="18" charset="0"/>
              </a:rPr>
              <a:t>	b) </a:t>
            </a:r>
            <a:r>
              <a:rPr lang="ro-RO" sz="1400" i="1" smtClean="0">
                <a:latin typeface="Times New Roman" pitchFamily="18" charset="0"/>
                <a:cs typeface="Times New Roman" pitchFamily="18" charset="0"/>
              </a:rPr>
              <a:t>artificiale</a:t>
            </a:r>
            <a:r>
              <a:rPr lang="ro-RO" sz="1400" smtClean="0">
                <a:latin typeface="Times New Roman" pitchFamily="18" charset="0"/>
                <a:cs typeface="Times New Roman" pitchFamily="18" charset="0"/>
              </a:rPr>
              <a:t>: </a:t>
            </a:r>
            <a:r>
              <a:rPr lang="en-US" sz="1400">
                <a:latin typeface="Times New Roman" pitchFamily="18" charset="0"/>
                <a:cs typeface="Times New Roman" pitchFamily="18" charset="0"/>
              </a:rPr>
              <a:t>beton, caramizi, ceramica, vata minerala, </a:t>
            </a:r>
            <a:r>
              <a:rPr lang="en-US" sz="1400" smtClean="0">
                <a:latin typeface="Times New Roman" pitchFamily="18" charset="0"/>
                <a:cs typeface="Times New Roman" pitchFamily="18" charset="0"/>
              </a:rPr>
              <a:t>filtre, etc</a:t>
            </a:r>
          </a:p>
          <a:p>
            <a:pPr marL="0" indent="0">
              <a:buNone/>
            </a:pPr>
            <a:endParaRPr lang="en-US" sz="1400">
              <a:latin typeface="Times New Roman" pitchFamily="18" charset="0"/>
              <a:cs typeface="Times New Roman" pitchFamily="18" charset="0"/>
            </a:endParaRPr>
          </a:p>
          <a:p>
            <a:r>
              <a:rPr lang="ro-RO" sz="1400" smtClean="0">
                <a:latin typeface="Times New Roman" pitchFamily="18" charset="0"/>
                <a:cs typeface="Times New Roman" pitchFamily="18" charset="0"/>
              </a:rPr>
              <a:t> </a:t>
            </a:r>
            <a:r>
              <a:rPr lang="en-US" sz="1400" i="1" smtClean="0">
                <a:latin typeface="Times New Roman" pitchFamily="18" charset="0"/>
                <a:cs typeface="Times New Roman" pitchFamily="18" charset="0"/>
              </a:rPr>
              <a:t>Exemple de medii poroase</a:t>
            </a:r>
            <a:r>
              <a:rPr lang="en-US" sz="1400" smtClean="0">
                <a:latin typeface="Times New Roman" pitchFamily="18" charset="0"/>
                <a:cs typeface="Times New Roman" pitchFamily="18" charset="0"/>
              </a:rPr>
              <a:t>:</a:t>
            </a:r>
          </a:p>
          <a:p>
            <a:r>
              <a:rPr lang="en-US" sz="1400" smtClean="0">
                <a:latin typeface="Times New Roman" pitchFamily="18" charset="0"/>
                <a:cs typeface="Times New Roman" pitchFamily="18" charset="0"/>
              </a:rPr>
              <a:t>a)</a:t>
            </a:r>
            <a:r>
              <a:rPr lang="vi-VN" sz="1400" smtClean="0">
                <a:latin typeface="+mj-lt"/>
              </a:rPr>
              <a:t>secţiune </a:t>
            </a:r>
            <a:r>
              <a:rPr lang="vi-VN" sz="1400">
                <a:latin typeface="+mj-lt"/>
              </a:rPr>
              <a:t>transversală prin firul de păr</a:t>
            </a:r>
            <a:r>
              <a:rPr lang="vi-VN" sz="1400" smtClean="0">
                <a:latin typeface="+mj-lt"/>
              </a:rPr>
              <a:t>;</a:t>
            </a:r>
            <a:endParaRPr lang="en-US" sz="1400" smtClean="0">
              <a:latin typeface="+mj-lt"/>
            </a:endParaRPr>
          </a:p>
          <a:p>
            <a:r>
              <a:rPr lang="vi-VN" sz="1400" smtClean="0">
                <a:latin typeface="+mj-lt"/>
              </a:rPr>
              <a:t>b)secţiune</a:t>
            </a:r>
            <a:r>
              <a:rPr lang="en-US" sz="1400" smtClean="0">
                <a:latin typeface="+mj-lt"/>
              </a:rPr>
              <a:t> </a:t>
            </a:r>
            <a:r>
              <a:rPr lang="vi-VN" sz="1400" smtClean="0">
                <a:latin typeface="+mj-lt"/>
              </a:rPr>
              <a:t>longitudinală </a:t>
            </a:r>
            <a:r>
              <a:rPr lang="vi-VN" sz="1400">
                <a:latin typeface="+mj-lt"/>
              </a:rPr>
              <a:t>prin rădăcina </a:t>
            </a:r>
            <a:endParaRPr lang="en-US" sz="1400" smtClean="0">
              <a:latin typeface="+mj-lt"/>
            </a:endParaRPr>
          </a:p>
          <a:p>
            <a:r>
              <a:rPr lang="en-US" sz="1400">
                <a:latin typeface="+mj-lt"/>
              </a:rPr>
              <a:t> </a:t>
            </a:r>
            <a:r>
              <a:rPr lang="en-US" sz="1400" smtClean="0">
                <a:latin typeface="+mj-lt"/>
              </a:rPr>
              <a:t>  </a:t>
            </a:r>
            <a:r>
              <a:rPr lang="vi-VN" sz="1400" smtClean="0">
                <a:latin typeface="+mj-lt"/>
              </a:rPr>
              <a:t>firului </a:t>
            </a:r>
            <a:r>
              <a:rPr lang="vi-VN" sz="1400">
                <a:latin typeface="+mj-lt"/>
              </a:rPr>
              <a:t>de păr</a:t>
            </a:r>
            <a:r>
              <a:rPr lang="vi-VN" sz="1400" smtClean="0">
                <a:latin typeface="+mj-lt"/>
              </a:rPr>
              <a:t>;</a:t>
            </a:r>
            <a:endParaRPr lang="en-US" sz="1400" smtClean="0">
              <a:latin typeface="+mj-lt"/>
            </a:endParaRPr>
          </a:p>
          <a:p>
            <a:r>
              <a:rPr lang="vi-VN" sz="1400" smtClean="0">
                <a:latin typeface="+mj-lt"/>
              </a:rPr>
              <a:t>c</a:t>
            </a:r>
            <a:r>
              <a:rPr lang="vi-VN" sz="1400">
                <a:latin typeface="+mj-lt"/>
              </a:rPr>
              <a:t>) plămân uman; </a:t>
            </a:r>
            <a:endParaRPr lang="en-US" sz="1400" smtClean="0">
              <a:latin typeface="+mj-lt"/>
            </a:endParaRPr>
          </a:p>
          <a:p>
            <a:r>
              <a:rPr lang="vi-VN" sz="1400" smtClean="0">
                <a:latin typeface="+mj-lt"/>
              </a:rPr>
              <a:t>d</a:t>
            </a:r>
            <a:r>
              <a:rPr lang="vi-VN" sz="1400">
                <a:latin typeface="+mj-lt"/>
              </a:rPr>
              <a:t>) secţiune radială în lemn;</a:t>
            </a:r>
          </a:p>
          <a:p>
            <a:r>
              <a:rPr lang="vi-VN" sz="1400">
                <a:latin typeface="+mj-lt"/>
              </a:rPr>
              <a:t>e) secţiune transversală în lemn; </a:t>
            </a:r>
            <a:endParaRPr lang="en-US" sz="1400" smtClean="0">
              <a:latin typeface="+mj-lt"/>
            </a:endParaRPr>
          </a:p>
          <a:p>
            <a:r>
              <a:rPr lang="vi-VN" sz="1400" smtClean="0">
                <a:latin typeface="+mj-lt"/>
              </a:rPr>
              <a:t>f</a:t>
            </a:r>
            <a:r>
              <a:rPr lang="vi-VN" sz="1400">
                <a:latin typeface="+mj-lt"/>
              </a:rPr>
              <a:t>) aur poros folosit în medicină; </a:t>
            </a:r>
            <a:endParaRPr lang="en-US" sz="1400" smtClean="0">
              <a:latin typeface="+mj-lt"/>
            </a:endParaRPr>
          </a:p>
          <a:p>
            <a:r>
              <a:rPr lang="vi-VN" sz="1400" smtClean="0">
                <a:latin typeface="+mj-lt"/>
              </a:rPr>
              <a:t>g</a:t>
            </a:r>
            <a:r>
              <a:rPr lang="vi-VN" sz="1400">
                <a:latin typeface="+mj-lt"/>
              </a:rPr>
              <a:t>) material folosite </a:t>
            </a:r>
            <a:r>
              <a:rPr lang="vi-VN" sz="1400" smtClean="0">
                <a:latin typeface="+mj-lt"/>
              </a:rPr>
              <a:t>în</a:t>
            </a:r>
            <a:r>
              <a:rPr lang="en-US" sz="1400" smtClean="0">
                <a:latin typeface="+mj-lt"/>
              </a:rPr>
              <a:t> </a:t>
            </a:r>
            <a:r>
              <a:rPr lang="vi-VN" sz="1400" smtClean="0">
                <a:latin typeface="+mj-lt"/>
              </a:rPr>
              <a:t>construcţia </a:t>
            </a:r>
            <a:endParaRPr lang="en-US" sz="1400" smtClean="0">
              <a:latin typeface="+mj-lt"/>
            </a:endParaRPr>
          </a:p>
          <a:p>
            <a:r>
              <a:rPr lang="en-US" sz="1400">
                <a:latin typeface="+mj-lt"/>
              </a:rPr>
              <a:t> </a:t>
            </a:r>
            <a:r>
              <a:rPr lang="en-US" sz="1400" smtClean="0">
                <a:latin typeface="+mj-lt"/>
              </a:rPr>
              <a:t>   </a:t>
            </a:r>
            <a:r>
              <a:rPr lang="vi-VN" sz="1400" smtClean="0">
                <a:latin typeface="+mj-lt"/>
              </a:rPr>
              <a:t>protezelor;</a:t>
            </a:r>
            <a:endParaRPr lang="en-US" sz="1400" smtClean="0">
              <a:latin typeface="+mj-lt"/>
            </a:endParaRPr>
          </a:p>
          <a:p>
            <a:r>
              <a:rPr lang="vi-VN" sz="1400" smtClean="0">
                <a:latin typeface="+mj-lt"/>
              </a:rPr>
              <a:t>h</a:t>
            </a:r>
            <a:r>
              <a:rPr lang="vi-VN" sz="1400">
                <a:latin typeface="+mj-lt"/>
              </a:rPr>
              <a:t>) rocă poroas</a:t>
            </a:r>
            <a:r>
              <a:rPr lang="vi-VN" sz="1400"/>
              <a:t>ă; </a:t>
            </a:r>
            <a:endParaRPr lang="en-US" sz="1400" smtClean="0"/>
          </a:p>
          <a:p>
            <a:r>
              <a:rPr lang="vi-VN" sz="1400" smtClean="0">
                <a:latin typeface="+mj-lt"/>
              </a:rPr>
              <a:t>i</a:t>
            </a:r>
            <a:r>
              <a:rPr lang="vi-VN" sz="1400">
                <a:latin typeface="+mj-lt"/>
              </a:rPr>
              <a:t>) spumă metalică (burete metalic).</a:t>
            </a:r>
            <a:endParaRPr lang="ro-RO" sz="1400" smtClean="0">
              <a:latin typeface="+mj-lt"/>
              <a:cs typeface="Times New Roman" pitchFamily="18" charset="0"/>
            </a:endParaRPr>
          </a:p>
          <a:p>
            <a:pPr marL="0" indent="0">
              <a:buNone/>
            </a:pPr>
            <a:r>
              <a:rPr lang="ro-RO" sz="1400" smtClean="0">
                <a:latin typeface="Times New Roman" pitchFamily="18" charset="0"/>
                <a:cs typeface="Times New Roman" pitchFamily="18" charset="0"/>
              </a:rPr>
              <a:t>	</a:t>
            </a:r>
            <a:r>
              <a:rPr lang="ro-RO" sz="1600" smtClean="0">
                <a:latin typeface="Times New Roman" pitchFamily="18" charset="0"/>
                <a:cs typeface="Times New Roman" pitchFamily="18" charset="0"/>
              </a:rPr>
              <a:t> </a:t>
            </a:r>
          </a:p>
          <a:p>
            <a:endParaRPr lang="ro-RO" sz="160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xmlns="" val="0"/>
              </a:ext>
            </a:extLst>
          </a:blip>
          <a:stretch>
            <a:fillRect/>
          </a:stretch>
        </p:blipFill>
        <p:spPr>
          <a:xfrm>
            <a:off x="3810000" y="2590800"/>
            <a:ext cx="4648200" cy="3505200"/>
          </a:xfrm>
          <a:prstGeom prst="rect">
            <a:avLst/>
          </a:prstGeom>
        </p:spPr>
      </p:pic>
    </p:spTree>
    <p:extLst>
      <p:ext uri="{BB962C8B-B14F-4D97-AF65-F5344CB8AC3E}">
        <p14:creationId xmlns:p14="http://schemas.microsoft.com/office/powerpoint/2010/main" xmlns="" val="30662927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715962"/>
          </a:xfrm>
          <a:solidFill>
            <a:schemeClr val="tx2">
              <a:lumMod val="20000"/>
              <a:lumOff val="80000"/>
            </a:schemeClr>
          </a:solidFill>
          <a:ln w="28575">
            <a:solidFill>
              <a:schemeClr val="tx2">
                <a:lumMod val="60000"/>
                <a:lumOff val="40000"/>
              </a:schemeClr>
            </a:solidFill>
          </a:ln>
        </p:spPr>
        <p:txBody>
          <a:bodyPr>
            <a:normAutofit fontScale="90000"/>
          </a:bodyPr>
          <a:lstStyle/>
          <a:p>
            <a:pPr algn="l"/>
            <a:r>
              <a:rPr lang="en-US" sz="1400" b="1" smtClean="0"/>
              <a:t>	</a:t>
            </a:r>
            <a:r>
              <a:rPr lang="en-US" sz="1800" b="1" smtClean="0">
                <a:latin typeface="Times New Roman" pitchFamily="18" charset="0"/>
                <a:cs typeface="Times New Roman" pitchFamily="18" charset="0"/>
              </a:rPr>
              <a:t>3.4</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Modele</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matematice</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utilizate</a:t>
            </a:r>
            <a:r>
              <a:rPr lang="en-US" sz="1800" b="1">
                <a:latin typeface="Times New Roman" pitchFamily="18" charset="0"/>
                <a:cs typeface="Times New Roman" pitchFamily="18" charset="0"/>
              </a:rPr>
              <a:t> la </a:t>
            </a:r>
            <a:r>
              <a:rPr lang="en-US" sz="1800" b="1" err="1">
                <a:latin typeface="Times New Roman" pitchFamily="18" charset="0"/>
                <a:cs typeface="Times New Roman" pitchFamily="18" charset="0"/>
              </a:rPr>
              <a:t>ora</a:t>
            </a:r>
            <a:r>
              <a:rPr lang="en-US" sz="1800" b="1">
                <a:latin typeface="Times New Roman" pitchFamily="18" charset="0"/>
                <a:cs typeface="Times New Roman" pitchFamily="18" charset="0"/>
              </a:rPr>
              <a:t> </a:t>
            </a:r>
            <a:r>
              <a:rPr lang="en-US" sz="1800" b="1" smtClean="0">
                <a:latin typeface="Times New Roman" pitchFamily="18" charset="0"/>
                <a:cs typeface="Times New Roman" pitchFamily="18" charset="0"/>
              </a:rPr>
              <a:t>actuala</a:t>
            </a:r>
            <a:br>
              <a:rPr lang="en-US" sz="1800" b="1" smtClean="0">
                <a:latin typeface="Times New Roman" pitchFamily="18" charset="0"/>
                <a:cs typeface="Times New Roman" pitchFamily="18" charset="0"/>
              </a:rPr>
            </a:br>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3.4.1 </a:t>
            </a:r>
            <a:r>
              <a:rPr lang="en-US" sz="1600" b="1">
                <a:latin typeface="Times New Roman" pitchFamily="18" charset="0"/>
                <a:cs typeface="Times New Roman" pitchFamily="18" charset="0"/>
              </a:rPr>
              <a:t>Model de rezolvare numerica a ecuaţiei lui Richards</a:t>
            </a:r>
            <a:endParaRPr lang="en-US" sz="160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257800"/>
          </a:xfrm>
          <a:solidFill>
            <a:schemeClr val="accent1">
              <a:lumMod val="20000"/>
              <a:lumOff val="80000"/>
            </a:schemeClr>
          </a:solidFill>
        </p:spPr>
        <p:txBody>
          <a:bodyPr>
            <a:normAutofit/>
          </a:bodyPr>
          <a:lstStyle/>
          <a:p>
            <a:pPr marL="0" indent="0">
              <a:buNone/>
            </a:pPr>
            <a:r>
              <a:rPr lang="en-US" sz="1200"/>
              <a:t> </a:t>
            </a:r>
          </a:p>
          <a:p>
            <a:pPr marL="0" indent="0">
              <a:buNone/>
            </a:pPr>
            <a:r>
              <a:rPr lang="en-US" sz="1200" smtClean="0"/>
              <a:t> </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Indiferent dacă sistemul este saturat sau nu acesta depinde de </a:t>
            </a:r>
            <a:r>
              <a:rPr lang="en-US" sz="1400" i="1">
                <a:latin typeface="Times New Roman" pitchFamily="18" charset="0"/>
                <a:cs typeface="Times New Roman" pitchFamily="18" charset="0"/>
              </a:rPr>
              <a:t>H</a:t>
            </a:r>
            <a:r>
              <a:rPr lang="en-US" sz="1400" baseline="-25000">
                <a:latin typeface="Times New Roman" pitchFamily="18" charset="0"/>
                <a:cs typeface="Times New Roman" pitchFamily="18" charset="0"/>
              </a:rPr>
              <a:t>p</a:t>
            </a:r>
            <a:r>
              <a:rPr lang="en-US" sz="1400">
                <a:latin typeface="Times New Roman" pitchFamily="18" charset="0"/>
                <a:cs typeface="Times New Roman" pitchFamily="18" charset="0"/>
              </a:rPr>
              <a:t>. </a:t>
            </a:r>
            <a:endParaRPr lang="en-US" sz="1400" smtClean="0">
              <a:latin typeface="Times New Roman" pitchFamily="18" charset="0"/>
              <a:cs typeface="Times New Roman" pitchFamily="18" charset="0"/>
            </a:endParaRPr>
          </a:p>
          <a:p>
            <a:pPr marL="0" indent="0">
              <a:buNone/>
            </a:pP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Dacă analiza este definită în funcţie de presiuni p, cantităţile sunt definite în modul următor:</a:t>
            </a:r>
          </a:p>
          <a:p>
            <a:pPr marL="0" indent="0">
              <a:buNone/>
            </a:pPr>
            <a:r>
              <a:rPr lang="en-US" sz="1400" smtClean="0">
                <a:latin typeface="Times New Roman" pitchFamily="18" charset="0"/>
                <a:cs typeface="Times New Roman" pitchFamily="18" charset="0"/>
              </a:rPr>
              <a:t>                                                                                                                                             </a:t>
            </a:r>
          </a:p>
          <a:p>
            <a:pPr marL="0" indent="0" algn="r">
              <a:buNone/>
            </a:pP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                                                                                                                                                                      (19)</a:t>
            </a:r>
            <a:endParaRPr lang="en-US" sz="1400">
              <a:latin typeface="Times New Roman" pitchFamily="18" charset="0"/>
              <a:cs typeface="Times New Roman" pitchFamily="18" charset="0"/>
            </a:endParaRPr>
          </a:p>
          <a:p>
            <a:pPr marL="0" indent="0">
              <a:buNone/>
            </a:pPr>
            <a:r>
              <a:rPr lang="en-US" sz="1400">
                <a:latin typeface="Times New Roman" pitchFamily="18" charset="0"/>
                <a:cs typeface="Times New Roman" pitchFamily="18" charset="0"/>
              </a:rPr>
              <a:t>	</a:t>
            </a:r>
          </a:p>
          <a:p>
            <a:pPr marL="0" indent="0" algn="r">
              <a:buNone/>
            </a:pPr>
            <a:r>
              <a:rPr lang="en-US" sz="1400" smtClean="0">
                <a:latin typeface="Times New Roman" pitchFamily="18" charset="0"/>
                <a:cs typeface="Times New Roman" pitchFamily="18" charset="0"/>
              </a:rPr>
              <a:t>                                                                                                                                                                  </a:t>
            </a:r>
          </a:p>
          <a:p>
            <a:pPr marL="0" indent="0" algn="r">
              <a:buNone/>
            </a:pPr>
            <a:r>
              <a:rPr lang="en-US" sz="1400" smtClean="0">
                <a:latin typeface="Times New Roman" pitchFamily="18" charset="0"/>
                <a:cs typeface="Times New Roman" pitchFamily="18" charset="0"/>
              </a:rPr>
              <a:t>   (20)</a:t>
            </a:r>
          </a:p>
          <a:p>
            <a:pPr marL="0" indent="0" algn="r">
              <a:buNone/>
            </a:pPr>
            <a:endParaRPr lang="en-US" sz="1400" smtClean="0">
              <a:latin typeface="Times New Roman" pitchFamily="18" charset="0"/>
              <a:cs typeface="Times New Roman" pitchFamily="18" charset="0"/>
            </a:endParaRPr>
          </a:p>
          <a:p>
            <a:pPr marL="0" indent="0">
              <a:buNone/>
            </a:pPr>
            <a:r>
              <a:rPr lang="en-US" sz="1400" smtClean="0">
                <a:latin typeface="Times New Roman" pitchFamily="18" charset="0"/>
                <a:cs typeface="Times New Roman" pitchFamily="18" charset="0"/>
              </a:rPr>
              <a:t>	Pentru </a:t>
            </a:r>
            <a:r>
              <a:rPr lang="en-US" sz="1400">
                <a:latin typeface="Times New Roman" pitchFamily="18" charset="0"/>
                <a:cs typeface="Times New Roman" pitchFamily="18" charset="0"/>
              </a:rPr>
              <a:t>analiza în funcţie de </a:t>
            </a:r>
            <a:r>
              <a:rPr lang="en-US" sz="1400" i="1">
                <a:latin typeface="Times New Roman" pitchFamily="18" charset="0"/>
                <a:cs typeface="Times New Roman" pitchFamily="18" charset="0"/>
              </a:rPr>
              <a:t>H</a:t>
            </a:r>
            <a:r>
              <a:rPr lang="en-US" sz="1400">
                <a:latin typeface="Times New Roman" pitchFamily="18" charset="0"/>
                <a:cs typeface="Times New Roman" pitchFamily="18" charset="0"/>
              </a:rPr>
              <a:t> </a:t>
            </a:r>
          </a:p>
          <a:p>
            <a:pPr marL="0" indent="0">
              <a:buNone/>
            </a:pPr>
            <a:endParaRPr lang="en-US" sz="1400" smtClean="0">
              <a:latin typeface="Times New Roman" pitchFamily="18" charset="0"/>
              <a:cs typeface="Times New Roman" pitchFamily="18" charset="0"/>
            </a:endParaRPr>
          </a:p>
          <a:p>
            <a:pPr marL="0" indent="0">
              <a:buNone/>
            </a:pPr>
            <a:r>
              <a:rPr lang="en-US" sz="1400" smtClean="0">
                <a:latin typeface="Times New Roman" pitchFamily="18" charset="0"/>
                <a:cs typeface="Times New Roman" pitchFamily="18" charset="0"/>
              </a:rPr>
              <a:t>	                                                                                                                                                         (21)</a:t>
            </a:r>
          </a:p>
          <a:p>
            <a:pPr marL="0" indent="0">
              <a:buNone/>
            </a:pPr>
            <a:endParaRPr lang="en-US" sz="1400">
              <a:latin typeface="Times New Roman" pitchFamily="18" charset="0"/>
              <a:cs typeface="Times New Roman" pitchFamily="18" charset="0"/>
            </a:endParaRPr>
          </a:p>
          <a:p>
            <a:pPr marL="0" indent="0">
              <a:buNone/>
            </a:pPr>
            <a:r>
              <a:rPr lang="en-US" sz="1400" smtClean="0">
                <a:latin typeface="Times New Roman" pitchFamily="18" charset="0"/>
                <a:cs typeface="Times New Roman" pitchFamily="18" charset="0"/>
              </a:rPr>
              <a:t>	</a:t>
            </a:r>
            <a:r>
              <a:rPr lang="ro-RO" sz="1400" smtClean="0">
                <a:latin typeface="Times New Roman" pitchFamily="18" charset="0"/>
                <a:cs typeface="Times New Roman" pitchFamily="18" charset="0"/>
              </a:rPr>
              <a:t>Iar </a:t>
            </a:r>
            <a:r>
              <a:rPr lang="ro-RO" sz="1400">
                <a:latin typeface="Times New Roman" pitchFamily="18" charset="0"/>
                <a:cs typeface="Times New Roman" pitchFamily="18" charset="0"/>
              </a:rPr>
              <a:t>pentru </a:t>
            </a:r>
            <a:r>
              <a:rPr lang="ro-RO" sz="1400" i="1">
                <a:latin typeface="Times New Roman" pitchFamily="18" charset="0"/>
                <a:cs typeface="Times New Roman" pitchFamily="18" charset="0"/>
              </a:rPr>
              <a:t>H</a:t>
            </a:r>
            <a:r>
              <a:rPr lang="ro-RO" sz="1400" baseline="-25000">
                <a:latin typeface="Times New Roman" pitchFamily="18" charset="0"/>
                <a:cs typeface="Times New Roman" pitchFamily="18" charset="0"/>
              </a:rPr>
              <a:t>p</a:t>
            </a:r>
            <a:r>
              <a:rPr lang="ro-RO" sz="1400">
                <a:latin typeface="Times New Roman" pitchFamily="18" charset="0"/>
                <a:cs typeface="Times New Roman" pitchFamily="18" charset="0"/>
              </a:rPr>
              <a:t> definiţiile sunt: </a:t>
            </a:r>
            <a:endParaRPr lang="en-US" sz="1400" smtClean="0">
              <a:latin typeface="Times New Roman" pitchFamily="18" charset="0"/>
              <a:cs typeface="Times New Roman" pitchFamily="18" charset="0"/>
            </a:endParaRPr>
          </a:p>
          <a:p>
            <a:pPr marL="0" indent="0" algn="r">
              <a:buNone/>
            </a:pPr>
            <a:endParaRPr lang="en-US" sz="1400" smtClean="0">
              <a:latin typeface="Times New Roman" pitchFamily="18" charset="0"/>
              <a:cs typeface="Times New Roman" pitchFamily="18" charset="0"/>
            </a:endParaRPr>
          </a:p>
          <a:p>
            <a:pPr marL="0" indent="0" algn="r">
              <a:buNone/>
            </a:pPr>
            <a:r>
              <a:rPr lang="en-US" sz="1400" smtClean="0">
                <a:latin typeface="Times New Roman" pitchFamily="18" charset="0"/>
                <a:cs typeface="Times New Roman" pitchFamily="18" charset="0"/>
              </a:rPr>
              <a:t>(22)     </a:t>
            </a:r>
            <a:endParaRPr lang="en-US" sz="1400">
              <a:latin typeface="Times New Roman" pitchFamily="18" charset="0"/>
              <a:cs typeface="Times New Roman" pitchFamily="18" charset="0"/>
            </a:endParaRPr>
          </a:p>
          <a:p>
            <a:pPr marL="0" indent="0">
              <a:buNone/>
            </a:pPr>
            <a:endParaRPr lang="en-US" sz="1400" smtClean="0">
              <a:latin typeface="Times New Roman" pitchFamily="18" charset="0"/>
              <a:cs typeface="Times New Roman" pitchFamily="18" charset="0"/>
            </a:endParaRPr>
          </a:p>
          <a:p>
            <a:pPr marL="0" indent="0">
              <a:buNone/>
            </a:pPr>
            <a:endParaRPr lang="en-US" sz="1400">
              <a:latin typeface="Times New Roman" pitchFamily="18" charset="0"/>
              <a:cs typeface="Times New Roman" pitchFamily="18" charset="0"/>
            </a:endParaRPr>
          </a:p>
          <a:p>
            <a:pPr marL="0" indent="0">
              <a:buNone/>
            </a:pPr>
            <a:endParaRPr lang="en-US" sz="1400">
              <a:latin typeface="Times New Roman" pitchFamily="18" charset="0"/>
              <a:cs typeface="Times New Roman" pitchFamily="18" charset="0"/>
            </a:endParaRPr>
          </a:p>
          <a:p>
            <a:pPr marL="0" indent="0">
              <a:buNone/>
            </a:pPr>
            <a:endParaRPr lang="en-US" sz="1200" smtClean="0">
              <a:latin typeface="Times New Roman" pitchFamily="18" charset="0"/>
              <a:cs typeface="Times New Roman" pitchFamily="18" charset="0"/>
            </a:endParaRPr>
          </a:p>
          <a:p>
            <a:pPr marL="0" indent="0">
              <a:buNone/>
            </a:pPr>
            <a:endParaRPr lang="en-US" sz="1200">
              <a:latin typeface="Times New Roman" pitchFamily="18" charset="0"/>
              <a:cs typeface="Times New Roman" pitchFamily="18" charset="0"/>
            </a:endParaRPr>
          </a:p>
          <a:p>
            <a:pPr marL="0" indent="0">
              <a:buNone/>
            </a:pPr>
            <a:endParaRPr lang="en-US" sz="1200">
              <a:latin typeface="Times New Roman" pitchFamily="18" charset="0"/>
              <a:cs typeface="Times New Roman" pitchFamily="18" charset="0"/>
            </a:endParaRPr>
          </a:p>
        </p:txBody>
      </p:sp>
      <p:pic>
        <p:nvPicPr>
          <p:cNvPr id="9" name="Picture 8"/>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204543" y="2098945"/>
            <a:ext cx="2575560" cy="309245"/>
          </a:xfrm>
          <a:prstGeom prst="rect">
            <a:avLst/>
          </a:prstGeom>
          <a:solidFill>
            <a:schemeClr val="tx2">
              <a:lumMod val="20000"/>
              <a:lumOff val="80000"/>
            </a:schemeClr>
          </a:solidFill>
          <a:ln>
            <a:noFill/>
          </a:ln>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 r="53499" b="16805"/>
          <a:stretch/>
        </p:blipFill>
        <p:spPr bwMode="auto">
          <a:xfrm>
            <a:off x="3156940" y="2719281"/>
            <a:ext cx="3034030" cy="422346"/>
          </a:xfrm>
          <a:prstGeom prst="rect">
            <a:avLst/>
          </a:prstGeom>
          <a:solidFill>
            <a:schemeClr val="tx2">
              <a:lumMod val="20000"/>
              <a:lumOff val="80000"/>
            </a:schemeClr>
          </a:solidFill>
          <a:ln>
            <a:solidFill>
              <a:schemeClr val="tx2">
                <a:lumMod val="40000"/>
                <a:lumOff val="60000"/>
              </a:schemeClr>
            </a:solidFill>
          </a:ln>
          <a:effectLst/>
        </p:spPr>
      </p:pic>
      <p:pic>
        <p:nvPicPr>
          <p:cNvPr id="11" name="Picture 10"/>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155853" y="3810000"/>
            <a:ext cx="2890408" cy="571500"/>
          </a:xfrm>
          <a:prstGeom prst="rect">
            <a:avLst/>
          </a:prstGeom>
          <a:solidFill>
            <a:schemeClr val="accent1">
              <a:lumMod val="20000"/>
              <a:lumOff val="80000"/>
            </a:schemeClr>
          </a:solidFill>
          <a:ln>
            <a:noFill/>
          </a:ln>
        </p:spPr>
      </p:pic>
      <p:pic>
        <p:nvPicPr>
          <p:cNvPr id="12" name="Picture 1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204543" y="5063490"/>
            <a:ext cx="3087370" cy="474345"/>
          </a:xfrm>
          <a:prstGeom prst="rect">
            <a:avLst/>
          </a:prstGeom>
          <a:solidFill>
            <a:schemeClr val="tx2">
              <a:lumMod val="60000"/>
              <a:lumOff val="40000"/>
            </a:schemeClr>
          </a:solidFill>
          <a:ln>
            <a:solidFill>
              <a:schemeClr val="tx2">
                <a:lumMod val="20000"/>
                <a:lumOff val="80000"/>
              </a:schemeClr>
            </a:solidFill>
          </a:ln>
        </p:spPr>
      </p:pic>
    </p:spTree>
    <p:extLst>
      <p:ext uri="{BB962C8B-B14F-4D97-AF65-F5344CB8AC3E}">
        <p14:creationId xmlns:p14="http://schemas.microsoft.com/office/powerpoint/2010/main" xmlns="" val="162391961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715962"/>
          </a:xfrm>
          <a:solidFill>
            <a:schemeClr val="tx2">
              <a:lumMod val="20000"/>
              <a:lumOff val="80000"/>
            </a:schemeClr>
          </a:solidFill>
          <a:ln w="28575">
            <a:solidFill>
              <a:schemeClr val="tx2">
                <a:lumMod val="60000"/>
                <a:lumOff val="40000"/>
              </a:schemeClr>
            </a:solidFill>
          </a:ln>
        </p:spPr>
        <p:txBody>
          <a:bodyPr>
            <a:normAutofit fontScale="90000"/>
          </a:bodyPr>
          <a:lstStyle/>
          <a:p>
            <a:pPr algn="l"/>
            <a:r>
              <a:rPr lang="en-US" sz="1400" b="1" smtClean="0"/>
              <a:t>	</a:t>
            </a:r>
            <a:r>
              <a:rPr lang="en-US" sz="1800" b="1" smtClean="0">
                <a:latin typeface="Times New Roman" pitchFamily="18" charset="0"/>
                <a:cs typeface="Times New Roman" pitchFamily="18" charset="0"/>
              </a:rPr>
              <a:t>3.4</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Modele</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matematice</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utilizate</a:t>
            </a:r>
            <a:r>
              <a:rPr lang="en-US" sz="1800" b="1">
                <a:latin typeface="Times New Roman" pitchFamily="18" charset="0"/>
                <a:cs typeface="Times New Roman" pitchFamily="18" charset="0"/>
              </a:rPr>
              <a:t> la </a:t>
            </a:r>
            <a:r>
              <a:rPr lang="en-US" sz="1800" b="1" err="1">
                <a:latin typeface="Times New Roman" pitchFamily="18" charset="0"/>
                <a:cs typeface="Times New Roman" pitchFamily="18" charset="0"/>
              </a:rPr>
              <a:t>ora</a:t>
            </a:r>
            <a:r>
              <a:rPr lang="en-US" sz="1800" b="1">
                <a:latin typeface="Times New Roman" pitchFamily="18" charset="0"/>
                <a:cs typeface="Times New Roman" pitchFamily="18" charset="0"/>
              </a:rPr>
              <a:t> </a:t>
            </a:r>
            <a:r>
              <a:rPr lang="en-US" sz="1800" b="1" smtClean="0">
                <a:latin typeface="Times New Roman" pitchFamily="18" charset="0"/>
                <a:cs typeface="Times New Roman" pitchFamily="18" charset="0"/>
              </a:rPr>
              <a:t>actuala</a:t>
            </a:r>
            <a:br>
              <a:rPr lang="en-US" sz="1800" b="1" smtClean="0">
                <a:latin typeface="Times New Roman" pitchFamily="18" charset="0"/>
                <a:cs typeface="Times New Roman" pitchFamily="18" charset="0"/>
              </a:rPr>
            </a:br>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3.4.1 </a:t>
            </a:r>
            <a:r>
              <a:rPr lang="en-US" sz="1600" b="1">
                <a:latin typeface="Times New Roman" pitchFamily="18" charset="0"/>
                <a:cs typeface="Times New Roman" pitchFamily="18" charset="0"/>
              </a:rPr>
              <a:t>Model de rezolvare numerica a ecuaţiei lui Richards</a:t>
            </a:r>
            <a:endParaRPr lang="en-US" sz="160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257800"/>
          </a:xfrm>
          <a:solidFill>
            <a:schemeClr val="accent1">
              <a:lumMod val="20000"/>
              <a:lumOff val="80000"/>
            </a:schemeClr>
          </a:solidFill>
        </p:spPr>
        <p:txBody>
          <a:bodyPr>
            <a:normAutofit/>
          </a:bodyPr>
          <a:lstStyle/>
          <a:p>
            <a:pPr marL="0" indent="0">
              <a:buNone/>
            </a:pPr>
            <a:r>
              <a:rPr lang="en-US" sz="1200"/>
              <a:t> </a:t>
            </a:r>
          </a:p>
          <a:p>
            <a:pPr marL="0" indent="0">
              <a:buNone/>
            </a:pPr>
            <a:r>
              <a:rPr lang="en-US" sz="1200" smtClean="0"/>
              <a:t> </a:t>
            </a:r>
            <a:r>
              <a:rPr lang="en-US" sz="1400" smtClean="0">
                <a:latin typeface="Times New Roman" pitchFamily="18" charset="0"/>
                <a:cs typeface="Times New Roman" pitchFamily="18" charset="0"/>
              </a:rPr>
              <a:t>     </a:t>
            </a:r>
            <a:r>
              <a:rPr lang="en-US" sz="1400"/>
              <a:t>Relaţiile retenţiei şi permeabilităţii </a:t>
            </a:r>
            <a:r>
              <a:rPr lang="en-US" sz="1400" i="1"/>
              <a:t>Van Genuchten</a:t>
            </a:r>
            <a:r>
              <a:rPr lang="en-US" sz="1400"/>
              <a:t> sunt definite în modul următor:</a:t>
            </a:r>
          </a:p>
          <a:p>
            <a:pPr marL="0" indent="0">
              <a:buNone/>
            </a:pPr>
            <a:r>
              <a:rPr lang="en-US" sz="1400" smtClean="0">
                <a:latin typeface="Times New Roman" pitchFamily="18" charset="0"/>
                <a:cs typeface="Times New Roman" pitchFamily="18" charset="0"/>
              </a:rPr>
              <a:t>                                                                                                                                             </a:t>
            </a:r>
          </a:p>
          <a:p>
            <a:pPr marL="0" indent="0" algn="r">
              <a:buNone/>
            </a:pPr>
            <a:r>
              <a:rPr lang="en-US" sz="1400" smtClean="0">
                <a:latin typeface="Times New Roman" pitchFamily="18" charset="0"/>
                <a:cs typeface="Times New Roman" pitchFamily="18" charset="0"/>
              </a:rPr>
              <a:t> 	</a:t>
            </a:r>
          </a:p>
          <a:p>
            <a:pPr marL="0" indent="0" algn="r">
              <a:buNone/>
            </a:pPr>
            <a:r>
              <a:rPr lang="en-US" sz="1400" smtClean="0">
                <a:latin typeface="Times New Roman" pitchFamily="18" charset="0"/>
                <a:cs typeface="Times New Roman" pitchFamily="18" charset="0"/>
              </a:rPr>
              <a:t>                                                                                                                                                                  </a:t>
            </a:r>
          </a:p>
          <a:p>
            <a:pPr marL="0" indent="0" algn="r">
              <a:buNone/>
            </a:pPr>
            <a:endParaRPr lang="en-US" sz="1400" smtClean="0">
              <a:latin typeface="Times New Roman" pitchFamily="18" charset="0"/>
              <a:cs typeface="Times New Roman" pitchFamily="18" charset="0"/>
            </a:endParaRPr>
          </a:p>
          <a:p>
            <a:pPr marL="0" indent="0">
              <a:buNone/>
            </a:pPr>
            <a:r>
              <a:rPr lang="en-US" sz="1400" smtClean="0">
                <a:latin typeface="Times New Roman" pitchFamily="18" charset="0"/>
                <a:cs typeface="Times New Roman" pitchFamily="18" charset="0"/>
              </a:rPr>
              <a:t>	</a:t>
            </a:r>
          </a:p>
          <a:p>
            <a:pPr marL="0" indent="0">
              <a:buNone/>
            </a:pPr>
            <a:r>
              <a:rPr lang="en-US" sz="1400" smtClean="0">
                <a:latin typeface="Times New Roman" pitchFamily="18" charset="0"/>
                <a:cs typeface="Times New Roman" pitchFamily="18" charset="0"/>
              </a:rPr>
              <a:t>	</a:t>
            </a:r>
          </a:p>
          <a:p>
            <a:pPr marL="0" indent="0">
              <a:buNone/>
            </a:pPr>
            <a:r>
              <a:rPr lang="en-US" sz="1400" smtClean="0">
                <a:latin typeface="Times New Roman" pitchFamily="18" charset="0"/>
                <a:cs typeface="Times New Roman" pitchFamily="18" charset="0"/>
              </a:rPr>
              <a:t>	                                                                                                                                                (23)</a:t>
            </a:r>
          </a:p>
          <a:p>
            <a:pPr marL="0" indent="0">
              <a:buNone/>
            </a:pPr>
            <a:endParaRPr lang="en-US" sz="1400" smtClean="0">
              <a:latin typeface="Times New Roman" pitchFamily="18" charset="0"/>
              <a:cs typeface="Times New Roman" pitchFamily="18" charset="0"/>
            </a:endParaRPr>
          </a:p>
          <a:p>
            <a:pPr marL="0" indent="0">
              <a:buNone/>
            </a:pPr>
            <a:endParaRPr lang="en-US" sz="1400">
              <a:latin typeface="Times New Roman" pitchFamily="18" charset="0"/>
              <a:cs typeface="Times New Roman" pitchFamily="18" charset="0"/>
            </a:endParaRPr>
          </a:p>
          <a:p>
            <a:pPr marL="0" indent="0">
              <a:buNone/>
            </a:pPr>
            <a:endParaRPr lang="en-US" sz="1200" smtClean="0">
              <a:latin typeface="Times New Roman" pitchFamily="18" charset="0"/>
              <a:cs typeface="Times New Roman" pitchFamily="18" charset="0"/>
            </a:endParaRPr>
          </a:p>
          <a:p>
            <a:pPr marL="0" indent="0">
              <a:buNone/>
            </a:pPr>
            <a:endParaRPr lang="en-US" sz="1200">
              <a:latin typeface="Times New Roman" pitchFamily="18" charset="0"/>
              <a:cs typeface="Times New Roman" pitchFamily="18" charset="0"/>
            </a:endParaRPr>
          </a:p>
          <a:p>
            <a:pPr marL="0" indent="0">
              <a:buNone/>
            </a:pPr>
            <a:endParaRPr lang="en-US" sz="1200" smtClean="0">
              <a:latin typeface="Times New Roman" pitchFamily="18" charset="0"/>
              <a:cs typeface="Times New Roman" pitchFamily="18" charset="0"/>
            </a:endParaRPr>
          </a:p>
          <a:p>
            <a:pPr marL="0" indent="0">
              <a:buNone/>
            </a:pPr>
            <a:endParaRPr lang="en-US" sz="1200">
              <a:latin typeface="Times New Roman" pitchFamily="18" charset="0"/>
              <a:cs typeface="Times New Roman" pitchFamily="18" charset="0"/>
            </a:endParaRPr>
          </a:p>
          <a:p>
            <a:pPr marL="0" indent="0">
              <a:buNone/>
            </a:pPr>
            <a:endParaRPr lang="en-US" sz="1200" smtClean="0">
              <a:latin typeface="Times New Roman" pitchFamily="18" charset="0"/>
              <a:cs typeface="Times New Roman" pitchFamily="18" charset="0"/>
            </a:endParaRPr>
          </a:p>
          <a:p>
            <a:pPr marL="0" indent="0">
              <a:buNone/>
            </a:pPr>
            <a:endParaRPr lang="en-US" sz="1200">
              <a:latin typeface="Times New Roman" pitchFamily="18" charset="0"/>
              <a:cs typeface="Times New Roman" pitchFamily="18" charset="0"/>
            </a:endParaRPr>
          </a:p>
          <a:p>
            <a:pPr marL="0" indent="0">
              <a:buNone/>
            </a:pPr>
            <a:endParaRPr lang="en-US" sz="1200" smtClean="0">
              <a:latin typeface="Times New Roman" pitchFamily="18" charset="0"/>
              <a:cs typeface="Times New Roman" pitchFamily="18" charset="0"/>
            </a:endParaRPr>
          </a:p>
          <a:p>
            <a:pPr marL="0" indent="0">
              <a:buNone/>
            </a:pPr>
            <a:endParaRPr lang="en-US" sz="1200">
              <a:latin typeface="Times New Roman" pitchFamily="18" charset="0"/>
              <a:cs typeface="Times New Roman" pitchFamily="18" charset="0"/>
            </a:endParaRPr>
          </a:p>
          <a:p>
            <a:pPr marL="0" indent="0">
              <a:buNone/>
            </a:pPr>
            <a:r>
              <a:rPr lang="en-US" sz="1200" smtClean="0">
                <a:latin typeface="Times New Roman" pitchFamily="18" charset="0"/>
                <a:cs typeface="Times New Roman" pitchFamily="18" charset="0"/>
              </a:rPr>
              <a:t>                                                                                                                                         </a:t>
            </a:r>
          </a:p>
          <a:p>
            <a:pPr marL="0" indent="0">
              <a:buNone/>
            </a:pPr>
            <a:r>
              <a:rPr lang="en-US" sz="1200">
                <a:latin typeface="Times New Roman" pitchFamily="18" charset="0"/>
                <a:cs typeface="Times New Roman" pitchFamily="18" charset="0"/>
              </a:rPr>
              <a:t> </a:t>
            </a:r>
            <a:r>
              <a:rPr lang="en-US" sz="1200" smtClean="0">
                <a:latin typeface="Times New Roman" pitchFamily="18" charset="0"/>
                <a:cs typeface="Times New Roman" pitchFamily="18" charset="0"/>
              </a:rPr>
              <a:t>                                                                                                                                                                                                 </a:t>
            </a:r>
            <a:r>
              <a:rPr lang="en-US" sz="1400" smtClean="0">
                <a:latin typeface="Times New Roman" pitchFamily="18" charset="0"/>
                <a:cs typeface="Times New Roman" pitchFamily="18" charset="0"/>
              </a:rPr>
              <a:t>(24)</a:t>
            </a:r>
          </a:p>
        </p:txBody>
      </p:sp>
      <p:pic>
        <p:nvPicPr>
          <p:cNvPr id="10" name="Picture 9"/>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1447800" y="1941194"/>
            <a:ext cx="4851717" cy="3697606"/>
          </a:xfrm>
          <a:prstGeom prst="rect">
            <a:avLst/>
          </a:prstGeom>
          <a:solidFill>
            <a:schemeClr val="tx2">
              <a:lumMod val="20000"/>
              <a:lumOff val="80000"/>
            </a:schemeClr>
          </a:solidFill>
          <a:ln>
            <a:noFill/>
          </a:ln>
        </p:spPr>
      </p:pic>
      <p:pic>
        <p:nvPicPr>
          <p:cNvPr id="13" name="Picture 12"/>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657600" y="5867400"/>
            <a:ext cx="914400" cy="381000"/>
          </a:xfrm>
          <a:prstGeom prst="rect">
            <a:avLst/>
          </a:prstGeom>
          <a:solidFill>
            <a:schemeClr val="tx2">
              <a:lumMod val="20000"/>
              <a:lumOff val="80000"/>
            </a:schemeClr>
          </a:solidFill>
          <a:ln>
            <a:noFill/>
          </a:ln>
        </p:spPr>
      </p:pic>
    </p:spTree>
    <p:extLst>
      <p:ext uri="{BB962C8B-B14F-4D97-AF65-F5344CB8AC3E}">
        <p14:creationId xmlns:p14="http://schemas.microsoft.com/office/powerpoint/2010/main" xmlns="" val="81203040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715962"/>
          </a:xfrm>
          <a:solidFill>
            <a:schemeClr val="tx2">
              <a:lumMod val="20000"/>
              <a:lumOff val="80000"/>
            </a:schemeClr>
          </a:solidFill>
          <a:ln w="28575">
            <a:solidFill>
              <a:schemeClr val="tx2">
                <a:lumMod val="60000"/>
                <a:lumOff val="40000"/>
              </a:schemeClr>
            </a:solidFill>
          </a:ln>
        </p:spPr>
        <p:txBody>
          <a:bodyPr>
            <a:normAutofit/>
          </a:bodyPr>
          <a:lstStyle/>
          <a:p>
            <a:pPr algn="l"/>
            <a:r>
              <a:rPr lang="en-US" sz="1400" b="1" smtClean="0"/>
              <a:t>	</a:t>
            </a:r>
            <a:r>
              <a:rPr lang="en-US" sz="1400" b="1" smtClean="0">
                <a:latin typeface="Times New Roman" pitchFamily="18" charset="0"/>
                <a:cs typeface="Times New Roman" pitchFamily="18" charset="0"/>
              </a:rPr>
              <a:t>3.4.1 </a:t>
            </a:r>
            <a:r>
              <a:rPr lang="en-US" sz="1400" b="1">
                <a:latin typeface="Times New Roman" pitchFamily="18" charset="0"/>
                <a:cs typeface="Times New Roman" pitchFamily="18" charset="0"/>
              </a:rPr>
              <a:t>Model de rezolvare numerica a ecuaţiei lui Richards</a:t>
            </a:r>
            <a:endParaRPr lang="en-US" sz="140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257800"/>
          </a:xfrm>
          <a:solidFill>
            <a:schemeClr val="accent1">
              <a:lumMod val="20000"/>
              <a:lumOff val="80000"/>
            </a:schemeClr>
          </a:solidFill>
        </p:spPr>
        <p:txBody>
          <a:bodyPr>
            <a:normAutofit/>
          </a:bodyPr>
          <a:lstStyle/>
          <a:p>
            <a:pPr marL="0" indent="0">
              <a:buNone/>
            </a:pPr>
            <a:r>
              <a:rPr lang="en-US" sz="1200"/>
              <a:t> </a:t>
            </a:r>
          </a:p>
          <a:p>
            <a:pPr marL="0" indent="0">
              <a:buNone/>
            </a:pPr>
            <a:r>
              <a:rPr lang="en-US" sz="1200" smtClean="0"/>
              <a:t> </a:t>
            </a:r>
            <a:endParaRPr lang="en-US" sz="1400">
              <a:latin typeface="Times New Roman" pitchFamily="18" charset="0"/>
              <a:cs typeface="Times New Roman" pitchFamily="18" charset="0"/>
            </a:endParaRPr>
          </a:p>
          <a:p>
            <a:pPr marL="0" indent="0" algn="r">
              <a:buNone/>
            </a:pPr>
            <a:endParaRPr lang="en-US" sz="1400" smtClean="0">
              <a:latin typeface="Times New Roman" pitchFamily="18" charset="0"/>
              <a:cs typeface="Times New Roman" pitchFamily="18" charset="0"/>
            </a:endParaRPr>
          </a:p>
          <a:p>
            <a:pPr marL="0" indent="0" algn="r">
              <a:buNone/>
            </a:pPr>
            <a:endParaRPr lang="en-US" sz="1400" smtClean="0">
              <a:latin typeface="Times New Roman" pitchFamily="18" charset="0"/>
              <a:cs typeface="Times New Roman" pitchFamily="18" charset="0"/>
            </a:endParaRPr>
          </a:p>
          <a:p>
            <a:pPr marL="0" indent="0">
              <a:buNone/>
            </a:pPr>
            <a:endParaRPr lang="en-US" sz="1400">
              <a:latin typeface="Times New Roman" pitchFamily="18" charset="0"/>
              <a:cs typeface="Times New Roman" pitchFamily="18" charset="0"/>
            </a:endParaRPr>
          </a:p>
          <a:p>
            <a:pPr marL="0" indent="0">
              <a:buNone/>
            </a:pPr>
            <a:endParaRPr lang="en-US" sz="1400">
              <a:latin typeface="Times New Roman" pitchFamily="18" charset="0"/>
              <a:cs typeface="Times New Roman" pitchFamily="18" charset="0"/>
            </a:endParaRPr>
          </a:p>
          <a:p>
            <a:pPr marL="0" indent="0">
              <a:buNone/>
            </a:pPr>
            <a:endParaRPr lang="en-US" sz="1200" smtClean="0">
              <a:latin typeface="Times New Roman" pitchFamily="18" charset="0"/>
              <a:cs typeface="Times New Roman" pitchFamily="18" charset="0"/>
            </a:endParaRPr>
          </a:p>
          <a:p>
            <a:pPr marL="0" indent="0">
              <a:buNone/>
            </a:pPr>
            <a:endParaRPr lang="en-US" sz="1200">
              <a:latin typeface="Times New Roman" pitchFamily="18" charset="0"/>
              <a:cs typeface="Times New Roman" pitchFamily="18" charset="0"/>
            </a:endParaRPr>
          </a:p>
          <a:p>
            <a:pPr marL="0" indent="0">
              <a:buNone/>
            </a:pPr>
            <a:endParaRPr lang="en-US" sz="1200">
              <a:latin typeface="Times New Roman" pitchFamily="18" charset="0"/>
              <a:cs typeface="Times New Roman" pitchFamily="18" charset="0"/>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54610" y="2057400"/>
            <a:ext cx="7080747" cy="3810000"/>
          </a:xfrm>
          <a:prstGeom prst="rect">
            <a:avLst/>
          </a:prstGeom>
          <a:solidFill>
            <a:schemeClr val="tx2">
              <a:lumMod val="20000"/>
              <a:lumOff val="80000"/>
            </a:schemeClr>
          </a:solidFill>
          <a:extLst/>
        </p:spPr>
      </p:pic>
    </p:spTree>
    <p:extLst>
      <p:ext uri="{BB962C8B-B14F-4D97-AF65-F5344CB8AC3E}">
        <p14:creationId xmlns:p14="http://schemas.microsoft.com/office/powerpoint/2010/main" xmlns="" val="217624635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962400" cy="563562"/>
          </a:xfrm>
          <a:solidFill>
            <a:schemeClr val="tx2">
              <a:lumMod val="20000"/>
              <a:lumOff val="80000"/>
            </a:schemeClr>
          </a:solidFill>
          <a:ln w="28575">
            <a:solidFill>
              <a:schemeClr val="tx2">
                <a:lumMod val="60000"/>
                <a:lumOff val="40000"/>
              </a:schemeClr>
            </a:solidFill>
          </a:ln>
        </p:spPr>
        <p:txBody>
          <a:bodyPr>
            <a:normAutofit fontScale="90000"/>
          </a:bodyPr>
          <a:lstStyle/>
          <a:p>
            <a:pPr algn="l"/>
            <a:r>
              <a:rPr lang="ro-RO" sz="1400" b="1" smtClean="0"/>
              <a:t>	</a:t>
            </a:r>
            <a:r>
              <a:rPr lang="ro-RO" sz="1800" b="1" smtClean="0">
                <a:latin typeface="Times New Roman" pitchFamily="18" charset="0"/>
                <a:cs typeface="Times New Roman" pitchFamily="18" charset="0"/>
              </a:rPr>
              <a:t>1.</a:t>
            </a:r>
            <a:r>
              <a:rPr lang="ro-RO" sz="1800" smtClean="0">
                <a:latin typeface="Times New Roman" pitchFamily="18" charset="0"/>
                <a:cs typeface="Times New Roman" pitchFamily="18" charset="0"/>
              </a:rPr>
              <a:t> </a:t>
            </a:r>
            <a:r>
              <a:rPr lang="ro-RO" sz="1800" b="1" smtClean="0">
                <a:latin typeface="Times New Roman" pitchFamily="18" charset="0"/>
                <a:cs typeface="Times New Roman" pitchFamily="18" charset="0"/>
              </a:rPr>
              <a:t>MEDIUL POROS</a:t>
            </a:r>
            <a:r>
              <a:rPr lang="ro-RO" sz="1800" smtClean="0">
                <a:latin typeface="Times New Roman" pitchFamily="18" charset="0"/>
                <a:cs typeface="Times New Roman" pitchFamily="18" charset="0"/>
              </a:rPr>
              <a:t/>
            </a:r>
            <a:br>
              <a:rPr lang="ro-RO" sz="1800" smtClean="0">
                <a:latin typeface="Times New Roman" pitchFamily="18" charset="0"/>
                <a:cs typeface="Times New Roman" pitchFamily="18" charset="0"/>
              </a:rPr>
            </a:br>
            <a:r>
              <a:rPr lang="ro-RO" sz="1800" b="1" smtClean="0">
                <a:latin typeface="Times New Roman" pitchFamily="18" charset="0"/>
                <a:cs typeface="Times New Roman" pitchFamily="18" charset="0"/>
              </a:rPr>
              <a:t>	1.1 Descrierea mediului poros</a:t>
            </a:r>
            <a:endParaRPr lang="ro-RO" sz="1800">
              <a:latin typeface="Times New Roman" pitchFamily="18" charset="0"/>
              <a:cs typeface="Times New Roman" pitchFamily="18" charset="0"/>
            </a:endParaRPr>
          </a:p>
        </p:txBody>
      </p:sp>
      <p:sp>
        <p:nvSpPr>
          <p:cNvPr id="3" name="Content Placeholder 2"/>
          <p:cNvSpPr>
            <a:spLocks noGrp="1"/>
          </p:cNvSpPr>
          <p:nvPr>
            <p:ph idx="1"/>
          </p:nvPr>
        </p:nvSpPr>
        <p:spPr>
          <a:xfrm>
            <a:off x="419100" y="914400"/>
            <a:ext cx="8305800" cy="5715000"/>
          </a:xfrm>
          <a:solidFill>
            <a:schemeClr val="accent1">
              <a:lumMod val="20000"/>
              <a:lumOff val="80000"/>
            </a:schemeClr>
          </a:solidFill>
        </p:spPr>
        <p:txBody>
          <a:bodyPr>
            <a:noAutofit/>
          </a:bodyPr>
          <a:lstStyle/>
          <a:p>
            <a:r>
              <a:rPr lang="en-US" sz="1400" smtClean="0">
                <a:latin typeface="Times New Roman" pitchFamily="18" charset="0"/>
                <a:cs typeface="Times New Roman" pitchFamily="18" charset="0"/>
              </a:rPr>
              <a:t>Mediul poros este format din mai multe faze:</a:t>
            </a:r>
          </a:p>
          <a:p>
            <a:pPr marL="0" indent="0">
              <a:buNone/>
            </a:pP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 faza solida;</a:t>
            </a:r>
          </a:p>
          <a:p>
            <a:pPr marL="0" indent="0">
              <a:buNone/>
            </a:pP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 faze fluide: lichide si gaze;</a:t>
            </a:r>
            <a:r>
              <a:rPr lang="ro-RO" sz="1400" smtClean="0">
                <a:latin typeface="Times New Roman" pitchFamily="18" charset="0"/>
                <a:cs typeface="Times New Roman" pitchFamily="18" charset="0"/>
              </a:rPr>
              <a:t> </a:t>
            </a:r>
            <a:endParaRPr lang="en-US" sz="1400" smtClean="0">
              <a:latin typeface="Times New Roman" pitchFamily="18" charset="0"/>
              <a:cs typeface="Times New Roman" pitchFamily="18" charset="0"/>
            </a:endParaRPr>
          </a:p>
          <a:p>
            <a:r>
              <a:rPr lang="en-US" sz="1400" smtClean="0">
                <a:latin typeface="Times New Roman" pitchFamily="18" charset="0"/>
                <a:cs typeface="Times New Roman" pitchFamily="18" charset="0"/>
              </a:rPr>
              <a:t>Reprezentarea schematica a mediului poros:</a:t>
            </a:r>
          </a:p>
          <a:p>
            <a:endParaRPr lang="en-US" sz="1400">
              <a:latin typeface="Times New Roman" pitchFamily="18" charset="0"/>
              <a:cs typeface="Times New Roman" pitchFamily="18" charset="0"/>
            </a:endParaRPr>
          </a:p>
          <a:p>
            <a:endParaRPr lang="en-US" sz="1400" smtClean="0">
              <a:latin typeface="Times New Roman" pitchFamily="18" charset="0"/>
              <a:cs typeface="Times New Roman" pitchFamily="18" charset="0"/>
            </a:endParaRPr>
          </a:p>
          <a:p>
            <a:endParaRPr lang="en-US" sz="1400">
              <a:latin typeface="Times New Roman" pitchFamily="18" charset="0"/>
              <a:cs typeface="Times New Roman" pitchFamily="18" charset="0"/>
            </a:endParaRPr>
          </a:p>
          <a:p>
            <a:endParaRPr lang="en-US" sz="1400" smtClean="0">
              <a:latin typeface="Times New Roman" pitchFamily="18" charset="0"/>
              <a:cs typeface="Times New Roman" pitchFamily="18" charset="0"/>
            </a:endParaRPr>
          </a:p>
          <a:p>
            <a:endParaRPr lang="en-US" sz="1400">
              <a:latin typeface="Times New Roman" pitchFamily="18" charset="0"/>
              <a:cs typeface="Times New Roman" pitchFamily="18" charset="0"/>
            </a:endParaRPr>
          </a:p>
          <a:p>
            <a:endParaRPr lang="en-US" sz="1400" smtClean="0">
              <a:latin typeface="Times New Roman" pitchFamily="18" charset="0"/>
              <a:cs typeface="Times New Roman" pitchFamily="18" charset="0"/>
            </a:endParaRPr>
          </a:p>
          <a:p>
            <a:endParaRPr lang="en-US" sz="1400">
              <a:latin typeface="Times New Roman" pitchFamily="18" charset="0"/>
              <a:cs typeface="Times New Roman" pitchFamily="18" charset="0"/>
            </a:endParaRPr>
          </a:p>
          <a:p>
            <a:endParaRPr lang="en-US" sz="1400" smtClean="0">
              <a:latin typeface="Times New Roman" pitchFamily="18" charset="0"/>
              <a:cs typeface="Times New Roman" pitchFamily="18" charset="0"/>
            </a:endParaRPr>
          </a:p>
          <a:p>
            <a:r>
              <a:rPr lang="ro-RO" sz="1400" smtClean="0">
                <a:latin typeface="Times New Roman" pitchFamily="18" charset="0"/>
                <a:cs typeface="Times New Roman" pitchFamily="18" charset="0"/>
              </a:rPr>
              <a:t>Există două moduri de definire a proprietăţilor locale ale unui mediu poros:</a:t>
            </a:r>
          </a:p>
          <a:p>
            <a:pPr marL="0" indent="0">
              <a:buNone/>
            </a:pPr>
            <a:r>
              <a:rPr lang="ro-RO" sz="1400" smtClean="0">
                <a:latin typeface="Times New Roman" pitchFamily="18" charset="0"/>
                <a:cs typeface="Times New Roman" pitchFamily="18" charset="0"/>
              </a:rPr>
              <a:t>	- prin noţiunea de </a:t>
            </a:r>
            <a:r>
              <a:rPr lang="ro-RO" sz="1400" i="1" smtClean="0">
                <a:latin typeface="Times New Roman" pitchFamily="18" charset="0"/>
                <a:cs typeface="Times New Roman" pitchFamily="18" charset="0"/>
              </a:rPr>
              <a:t>volum elementar reprezentativ</a:t>
            </a:r>
            <a:r>
              <a:rPr lang="ro-RO" sz="1400" smtClean="0">
                <a:latin typeface="Times New Roman" pitchFamily="18" charset="0"/>
                <a:cs typeface="Times New Roman" pitchFamily="18" charset="0"/>
              </a:rPr>
              <a:t> (VER);</a:t>
            </a:r>
          </a:p>
          <a:p>
            <a:pPr marL="0" indent="0">
              <a:buNone/>
            </a:pPr>
            <a:r>
              <a:rPr lang="ro-RO" sz="1400" smtClean="0">
                <a:latin typeface="Times New Roman" pitchFamily="18" charset="0"/>
                <a:cs typeface="Times New Roman" pitchFamily="18" charset="0"/>
              </a:rPr>
              <a:t>	- prin noţiunea de </a:t>
            </a:r>
            <a:r>
              <a:rPr lang="ro-RO" sz="1400" i="1" smtClean="0">
                <a:latin typeface="Times New Roman" pitchFamily="18" charset="0"/>
                <a:cs typeface="Times New Roman" pitchFamily="18" charset="0"/>
              </a:rPr>
              <a:t>funcţii aleatoare</a:t>
            </a:r>
            <a:r>
              <a:rPr lang="ro-RO" sz="1400" smtClean="0">
                <a:latin typeface="Times New Roman" pitchFamily="18" charset="0"/>
                <a:cs typeface="Times New Roman" pitchFamily="18" charset="0"/>
              </a:rPr>
              <a:t>.</a:t>
            </a:r>
          </a:p>
          <a:p>
            <a:pPr marL="0" indent="0">
              <a:buNone/>
            </a:pPr>
            <a:endParaRPr lang="ro-RO" sz="1400" smtClean="0">
              <a:latin typeface="Times New Roman" pitchFamily="18" charset="0"/>
              <a:cs typeface="Times New Roman" pitchFamily="18" charset="0"/>
            </a:endParaRPr>
          </a:p>
          <a:p>
            <a:pPr marL="0" indent="0">
              <a:buNone/>
            </a:pPr>
            <a:r>
              <a:rPr lang="ro-RO" sz="1400" smtClean="0">
                <a:latin typeface="Times New Roman" pitchFamily="18" charset="0"/>
                <a:cs typeface="Times New Roman" pitchFamily="18" charset="0"/>
              </a:rPr>
              <a:t>	</a:t>
            </a:r>
            <a:r>
              <a:rPr lang="ro-RO" sz="1600" smtClean="0">
                <a:latin typeface="Times New Roman" pitchFamily="18" charset="0"/>
                <a:cs typeface="Times New Roman" pitchFamily="18" charset="0"/>
              </a:rPr>
              <a:t> </a:t>
            </a:r>
          </a:p>
          <a:p>
            <a:pPr marL="0" indent="0">
              <a:buNone/>
            </a:pPr>
            <a:r>
              <a:rPr lang="ro-RO" sz="1400">
                <a:latin typeface="Times New Roman" pitchFamily="18" charset="0"/>
                <a:cs typeface="Times New Roman" pitchFamily="18" charset="0"/>
              </a:rPr>
              <a:t>		</a:t>
            </a:r>
            <a:endParaRPr lang="ro-RO" sz="1600">
              <a:latin typeface="Times New Roman" pitchFamily="18" charset="0"/>
              <a:cs typeface="Times New Roman" pitchFamily="18" charset="0"/>
            </a:endParaRPr>
          </a:p>
        </p:txBody>
      </p:sp>
      <p:pic>
        <p:nvPicPr>
          <p:cNvPr id="4" name="Picture 3" descr="D:\MEDII POROASE\m.p. schematic.png"/>
          <p:cNvPicPr/>
          <p:nvPr/>
        </p:nvPicPr>
        <p:blipFill rotWithShape="1">
          <a:blip r:embed="rId2">
            <a:extLst>
              <a:ext uri="{28A0092B-C50C-407E-A947-70E740481C1C}">
                <a14:useLocalDpi xmlns:a14="http://schemas.microsoft.com/office/drawing/2010/main" xmlns="" val="0"/>
              </a:ext>
            </a:extLst>
          </a:blip>
          <a:srcRect b="16539"/>
          <a:stretch/>
        </p:blipFill>
        <p:spPr bwMode="auto">
          <a:xfrm>
            <a:off x="1676400" y="2057400"/>
            <a:ext cx="2895600" cy="1828800"/>
          </a:xfrm>
          <a:prstGeom prst="rect">
            <a:avLst/>
          </a:prstGeom>
          <a:noFill/>
          <a:ln>
            <a:noFill/>
          </a:ln>
          <a:extLst>
            <a:ext uri="{53640926-AAD7-44D8-BBD7-CCE9431645EC}">
              <a14:shadowObscured xmlns:a14="http://schemas.microsoft.com/office/drawing/2010/main" xmlns=""/>
            </a:ext>
          </a:extLst>
        </p:spPr>
      </p:pic>
      <p:pic>
        <p:nvPicPr>
          <p:cNvPr id="5" name="Picture 4" descr="D:\MEDII POROASE\m. p..png"/>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0" y="2039427"/>
            <a:ext cx="2362200" cy="1846773"/>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2971800" y="4876800"/>
            <a:ext cx="3200400" cy="1676400"/>
          </a:xfrm>
          <a:prstGeom prst="rect">
            <a:avLst/>
          </a:prstGeom>
        </p:spPr>
      </p:pic>
    </p:spTree>
    <p:extLst>
      <p:ext uri="{BB962C8B-B14F-4D97-AF65-F5344CB8AC3E}">
        <p14:creationId xmlns:p14="http://schemas.microsoft.com/office/powerpoint/2010/main" xmlns="" val="4384111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962400" cy="563562"/>
          </a:xfrm>
          <a:solidFill>
            <a:schemeClr val="tx2">
              <a:lumMod val="20000"/>
              <a:lumOff val="80000"/>
            </a:schemeClr>
          </a:solidFill>
          <a:ln w="28575">
            <a:solidFill>
              <a:schemeClr val="tx2">
                <a:lumMod val="60000"/>
                <a:lumOff val="40000"/>
              </a:schemeClr>
            </a:solidFill>
          </a:ln>
        </p:spPr>
        <p:txBody>
          <a:bodyPr>
            <a:normAutofit fontScale="90000"/>
          </a:bodyPr>
          <a:lstStyle/>
          <a:p>
            <a:pPr algn="l"/>
            <a:r>
              <a:rPr lang="ro-RO" sz="1400" b="1" smtClean="0"/>
              <a:t>	</a:t>
            </a:r>
            <a:r>
              <a:rPr lang="ro-RO" sz="1800" b="1" smtClean="0">
                <a:latin typeface="Times New Roman" pitchFamily="18" charset="0"/>
                <a:cs typeface="Times New Roman" pitchFamily="18" charset="0"/>
              </a:rPr>
              <a:t>1.</a:t>
            </a:r>
            <a:r>
              <a:rPr lang="ro-RO" sz="1800" smtClean="0">
                <a:latin typeface="Times New Roman" pitchFamily="18" charset="0"/>
                <a:cs typeface="Times New Roman" pitchFamily="18" charset="0"/>
              </a:rPr>
              <a:t> </a:t>
            </a:r>
            <a:r>
              <a:rPr lang="ro-RO" sz="1800" b="1" smtClean="0">
                <a:latin typeface="Times New Roman" pitchFamily="18" charset="0"/>
                <a:cs typeface="Times New Roman" pitchFamily="18" charset="0"/>
              </a:rPr>
              <a:t>MEDIUL POROS</a:t>
            </a:r>
            <a:r>
              <a:rPr lang="ro-RO" sz="1800" smtClean="0">
                <a:latin typeface="Times New Roman" pitchFamily="18" charset="0"/>
                <a:cs typeface="Times New Roman" pitchFamily="18" charset="0"/>
              </a:rPr>
              <a:t/>
            </a:r>
            <a:br>
              <a:rPr lang="ro-RO" sz="1800" smtClean="0">
                <a:latin typeface="Times New Roman" pitchFamily="18" charset="0"/>
                <a:cs typeface="Times New Roman" pitchFamily="18" charset="0"/>
              </a:rPr>
            </a:br>
            <a:r>
              <a:rPr lang="ro-RO" sz="1800" b="1" smtClean="0">
                <a:latin typeface="Times New Roman" pitchFamily="18" charset="0"/>
                <a:cs typeface="Times New Roman" pitchFamily="18" charset="0"/>
              </a:rPr>
              <a:t>	1.1 Descrierea mediului poros</a:t>
            </a:r>
            <a:endParaRPr lang="ro-RO" sz="1800">
              <a:latin typeface="Times New Roman" pitchFamily="18" charset="0"/>
              <a:cs typeface="Times New Roman" pitchFamily="18" charset="0"/>
            </a:endParaRPr>
          </a:p>
        </p:txBody>
      </p:sp>
      <p:sp>
        <p:nvSpPr>
          <p:cNvPr id="3" name="Content Placeholder 2"/>
          <p:cNvSpPr>
            <a:spLocks noGrp="1"/>
          </p:cNvSpPr>
          <p:nvPr>
            <p:ph idx="1"/>
          </p:nvPr>
        </p:nvSpPr>
        <p:spPr>
          <a:xfrm>
            <a:off x="609600" y="914400"/>
            <a:ext cx="8229600" cy="5562600"/>
          </a:xfrm>
          <a:solidFill>
            <a:schemeClr val="accent1">
              <a:lumMod val="20000"/>
              <a:lumOff val="80000"/>
            </a:schemeClr>
          </a:solidFill>
        </p:spPr>
        <p:txBody>
          <a:bodyPr>
            <a:noAutofit/>
          </a:bodyPr>
          <a:lstStyle/>
          <a:p>
            <a:pPr marL="0" indent="0">
              <a:buNone/>
            </a:pPr>
            <a:r>
              <a:rPr lang="ro-RO" sz="1400" smtClean="0">
                <a:latin typeface="Times New Roman" pitchFamily="18" charset="0"/>
                <a:cs typeface="Times New Roman" pitchFamily="18" charset="0"/>
              </a:rPr>
              <a:t> </a:t>
            </a:r>
            <a:endParaRPr lang="en-US" sz="1400" smtClean="0">
              <a:latin typeface="Times New Roman" pitchFamily="18" charset="0"/>
              <a:cs typeface="Times New Roman" pitchFamily="18" charset="0"/>
            </a:endParaRPr>
          </a:p>
          <a:p>
            <a:pPr>
              <a:lnSpc>
                <a:spcPct val="150000"/>
              </a:lnSpc>
            </a:pPr>
            <a:r>
              <a:rPr lang="ro-RO" sz="1400" smtClean="0">
                <a:latin typeface="Times New Roman" pitchFamily="18" charset="0"/>
                <a:cs typeface="Times New Roman" pitchFamily="18" charset="0"/>
              </a:rPr>
              <a:t>	Mărimea VER trebuie să fie:</a:t>
            </a:r>
          </a:p>
          <a:p>
            <a:pPr marL="0" indent="0">
              <a:lnSpc>
                <a:spcPct val="150000"/>
              </a:lnSpc>
              <a:buNone/>
            </a:pPr>
            <a:r>
              <a:rPr lang="ro-RO" sz="1400" smtClean="0">
                <a:latin typeface="Times New Roman" pitchFamily="18" charset="0"/>
                <a:cs typeface="Times New Roman" pitchFamily="18" charset="0"/>
              </a:rPr>
              <a:t>	- </a:t>
            </a:r>
            <a:r>
              <a:rPr lang="ro-RO" sz="1400" i="1" smtClean="0">
                <a:latin typeface="Times New Roman" pitchFamily="18" charset="0"/>
                <a:cs typeface="Times New Roman" pitchFamily="18" charset="0"/>
              </a:rPr>
              <a:t>suficient de mare </a:t>
            </a:r>
            <a:r>
              <a:rPr lang="ro-RO" sz="1400" smtClean="0">
                <a:latin typeface="Times New Roman" pitchFamily="18" charset="0"/>
                <a:cs typeface="Times New Roman" pitchFamily="18" charset="0"/>
              </a:rPr>
              <a:t>pentru a conţine un mare număr de pori, astfel încât să se poată defini o proprietate medie globală, cu asigurarea că efectul fluctuaţiilor de la un por la altul este neglijabil;</a:t>
            </a:r>
          </a:p>
          <a:p>
            <a:pPr marL="0" indent="0">
              <a:lnSpc>
                <a:spcPct val="150000"/>
              </a:lnSpc>
              <a:buNone/>
            </a:pPr>
            <a:r>
              <a:rPr lang="ro-RO" sz="1400" smtClean="0">
                <a:latin typeface="Times New Roman" pitchFamily="18" charset="0"/>
                <a:cs typeface="Times New Roman" pitchFamily="18" charset="0"/>
              </a:rPr>
              <a:t>	- </a:t>
            </a:r>
            <a:r>
              <a:rPr lang="ro-RO" sz="1400" i="1" smtClean="0">
                <a:latin typeface="Times New Roman" pitchFamily="18" charset="0"/>
                <a:cs typeface="Times New Roman" pitchFamily="18" charset="0"/>
              </a:rPr>
              <a:t>suficient de mic </a:t>
            </a:r>
            <a:r>
              <a:rPr lang="ro-RO" sz="1400" smtClean="0">
                <a:latin typeface="Times New Roman" pitchFamily="18" charset="0"/>
                <a:cs typeface="Times New Roman" pitchFamily="18" charset="0"/>
              </a:rPr>
              <a:t>pentru ca variaţiile parametrilor de la un domeniu la altul să poată fi reprezentate prin funcţii continue, pentru a putea utiliza analiza infinitezimală (fără a introduce astfel erori caracteristice aparatelor de măsură la scară microscopică</a:t>
            </a:r>
            <a:r>
              <a:rPr lang="en-US" sz="1400" smtClean="0">
                <a:latin typeface="Times New Roman" pitchFamily="18" charset="0"/>
                <a:cs typeface="Times New Roman" pitchFamily="18" charset="0"/>
              </a:rPr>
              <a:t>;</a:t>
            </a:r>
            <a:endParaRPr lang="ro-RO" sz="1400" smtClean="0">
              <a:latin typeface="Times New Roman" pitchFamily="18" charset="0"/>
              <a:cs typeface="Times New Roman" pitchFamily="18" charset="0"/>
            </a:endParaRPr>
          </a:p>
          <a:p>
            <a:pPr marL="0" indent="0">
              <a:buNone/>
            </a:pPr>
            <a:r>
              <a:rPr lang="ro-RO" sz="1600" smtClean="0">
                <a:latin typeface="Times New Roman" pitchFamily="18" charset="0"/>
                <a:cs typeface="Times New Roman" pitchFamily="18" charset="0"/>
              </a:rPr>
              <a:t> </a:t>
            </a:r>
          </a:p>
          <a:p>
            <a:endParaRPr lang="ro-RO" sz="1600">
              <a:latin typeface="Times New Roman" pitchFamily="18" charset="0"/>
              <a:cs typeface="Times New Roman" pitchFamily="18" charset="0"/>
            </a:endParaRPr>
          </a:p>
        </p:txBody>
      </p:sp>
    </p:spTree>
    <p:extLst>
      <p:ext uri="{BB962C8B-B14F-4D97-AF65-F5344CB8AC3E}">
        <p14:creationId xmlns:p14="http://schemas.microsoft.com/office/powerpoint/2010/main" xmlns="" val="119843738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2895600" cy="457200"/>
          </a:xfrm>
          <a:solidFill>
            <a:schemeClr val="tx2">
              <a:lumMod val="20000"/>
              <a:lumOff val="80000"/>
            </a:schemeClr>
          </a:solidFill>
          <a:ln w="28575">
            <a:solidFill>
              <a:schemeClr val="tx2">
                <a:lumMod val="60000"/>
                <a:lumOff val="40000"/>
              </a:schemeClr>
            </a:solidFill>
          </a:ln>
        </p:spPr>
        <p:txBody>
          <a:bodyPr>
            <a:normAutofit/>
          </a:bodyPr>
          <a:lstStyle/>
          <a:p>
            <a:pPr algn="l"/>
            <a:r>
              <a:rPr lang="en-US" sz="1600" b="1" smtClean="0">
                <a:latin typeface="Times New Roman" pitchFamily="18" charset="0"/>
                <a:cs typeface="Times New Roman" pitchFamily="18" charset="0"/>
              </a:rPr>
              <a:t>	</a:t>
            </a:r>
            <a:r>
              <a:rPr lang="ro-RO" sz="1600" b="1" smtClean="0">
                <a:latin typeface="Times New Roman" pitchFamily="18" charset="0"/>
                <a:cs typeface="Times New Roman" pitchFamily="18" charset="0"/>
              </a:rPr>
              <a:t>1.2  Porozitatea</a:t>
            </a:r>
            <a:endParaRPr lang="ro-RO" sz="1600" b="1">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762000"/>
                <a:ext cx="8229600" cy="5867400"/>
              </a:xfrm>
              <a:solidFill>
                <a:schemeClr val="accent1">
                  <a:lumMod val="20000"/>
                  <a:lumOff val="80000"/>
                </a:schemeClr>
              </a:solidFill>
            </p:spPr>
            <p:txBody>
              <a:bodyPr>
                <a:noAutofit/>
              </a:bodyPr>
              <a:lstStyle/>
              <a:p>
                <a:pPr algn="just">
                  <a:lnSpc>
                    <a:spcPct val="150000"/>
                  </a:lnSpc>
                </a:pPr>
                <a:r>
                  <a:rPr lang="en-US" sz="1400" smtClean="0">
                    <a:latin typeface="Times New Roman" pitchFamily="18" charset="0"/>
                    <a:cs typeface="Times New Roman" pitchFamily="18" charset="0"/>
                  </a:rPr>
                  <a:t/>
                </a:r>
                <a:r>
                  <a:rPr lang="ro-RO" sz="1400" smtClean="0">
                    <a:latin typeface="Times New Roman" pitchFamily="18" charset="0"/>
                    <a:cs typeface="Times New Roman" pitchFamily="18" charset="0"/>
                  </a:rPr>
                  <a:t>Dacă se </a:t>
                </a:r>
                <a:r>
                  <a:rPr lang="ro-RO" sz="1400">
                    <a:latin typeface="Times New Roman" pitchFamily="18" charset="0"/>
                    <a:cs typeface="Times New Roman" pitchFamily="18" charset="0"/>
                  </a:rPr>
                  <a:t>consideră un anumit volum dintr-un mediu poros, raportul dintre volumul porilor şi volumul total al rocii se numeşte </a:t>
                </a:r>
                <a:r>
                  <a:rPr lang="ro-RO" sz="1400" i="1">
                    <a:latin typeface="Times New Roman" pitchFamily="18" charset="0"/>
                    <a:cs typeface="Times New Roman" pitchFamily="18" charset="0"/>
                  </a:rPr>
                  <a:t>porozitate totală </a:t>
                </a:r>
                <a:r>
                  <a:rPr lang="ro-RO" sz="1400">
                    <a:latin typeface="Times New Roman" pitchFamily="18" charset="0"/>
                    <a:cs typeface="Times New Roman" pitchFamily="18" charset="0"/>
                  </a:rPr>
                  <a:t>(sau absolută). În cazul rocilor consolidate unii pori sunt închişi. Astfel în calculul porozităţii efective se ia în considerare doar volumul porilor aflaţi în </a:t>
                </a:r>
                <a:r>
                  <a:rPr lang="ro-RO" sz="1400" smtClean="0">
                    <a:latin typeface="Times New Roman" pitchFamily="18" charset="0"/>
                    <a:cs typeface="Times New Roman" pitchFamily="18" charset="0"/>
                  </a:rPr>
                  <a:t>interco</a:t>
                </a:r>
                <a:r>
                  <a:rPr lang="en-US" sz="1400" smtClean="0">
                    <a:latin typeface="Times New Roman" pitchFamily="18" charset="0"/>
                    <a:cs typeface="Times New Roman" pitchFamily="18" charset="0"/>
                  </a:rPr>
                  <a:t>-</a:t>
                </a:r>
                <a:r>
                  <a:rPr lang="ro-RO" sz="1400" smtClean="0">
                    <a:latin typeface="Times New Roman" pitchFamily="18" charset="0"/>
                    <a:cs typeface="Times New Roman" pitchFamily="18" charset="0"/>
                  </a:rPr>
                  <a:t/>
                </a:r>
                <a:r>
                  <a:rPr lang="ro-RO" sz="1400">
                    <a:latin typeface="Times New Roman" pitchFamily="18" charset="0"/>
                    <a:cs typeface="Times New Roman" pitchFamily="18" charset="0"/>
                  </a:rPr>
                  <a:t>municaţie. Nisipul şi gresiile au o porozitate totală de aproximativ 30 %. Există şi roci compactate (calcarul şi dolomitele) care au o porozitate mare. Rocile cristaline şi metamorfice au o porozitate de 1..5 </a:t>
                </a:r>
                <a:r>
                  <a:rPr lang="ro-RO" sz="1400"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marL="0" indent="0" algn="just">
                  <a:buNone/>
                </a:pPr>
                <a:endParaRPr lang="ro-RO" sz="1400">
                  <a:latin typeface="Times New Roman" pitchFamily="18" charset="0"/>
                  <a:cs typeface="Times New Roman" pitchFamily="18" charset="0"/>
                </a:endParaRPr>
              </a:p>
              <a:p>
                <a:r>
                  <a:rPr lang="ro-RO" sz="1400">
                    <a:latin typeface="Times New Roman" pitchFamily="18" charset="0"/>
                    <a:cs typeface="Times New Roman" pitchFamily="18" charset="0"/>
                  </a:rPr>
                  <a:t/>
                </a:r>
                <a:r>
                  <a:rPr lang="ro-RO" sz="1400" smtClean="0">
                    <a:latin typeface="Times New Roman" pitchFamily="18" charset="0"/>
                    <a:cs typeface="Times New Roman" pitchFamily="18" charset="0"/>
                  </a:rPr>
                  <a:t>Din </a:t>
                </a:r>
                <a:r>
                  <a:rPr lang="ro-RO" sz="1400">
                    <a:latin typeface="Times New Roman" pitchFamily="18" charset="0"/>
                    <a:cs typeface="Times New Roman" pitchFamily="18" charset="0"/>
                  </a:rPr>
                  <a:t>punctul de vedere al condiţiilor genetice ale porilor, aceştia pot fi:</a:t>
                </a:r>
              </a:p>
              <a:p>
                <a:pPr marL="0" indent="0">
                  <a:buNone/>
                </a:pPr>
                <a:r>
                  <a:rPr lang="en-US" sz="1400" smtClean="0">
                    <a:latin typeface="Times New Roman" pitchFamily="18" charset="0"/>
                    <a:cs typeface="Times New Roman" pitchFamily="18" charset="0"/>
                  </a:rPr>
                  <a:t/>
                </a:r>
                <a:r>
                  <a:rPr lang="ro-RO" sz="1400" smtClean="0">
                    <a:latin typeface="Times New Roman" pitchFamily="18" charset="0"/>
                    <a:cs typeface="Times New Roman" pitchFamily="18" charset="0"/>
                  </a:rPr>
                  <a:t>1</a:t>
                </a:r>
                <a:r>
                  <a:rPr lang="ro-RO" sz="1400">
                    <a:latin typeface="Times New Roman" pitchFamily="18" charset="0"/>
                    <a:cs typeface="Times New Roman" pitchFamily="18" charset="0"/>
                  </a:rPr>
                  <a:t>. porii primari:</a:t>
                </a:r>
              </a:p>
              <a:p>
                <a:pPr marL="0" indent="0">
                  <a:buNone/>
                </a:pPr>
                <a:r>
                  <a:rPr lang="en-US" sz="1400" smtClean="0">
                    <a:latin typeface="Times New Roman" pitchFamily="18" charset="0"/>
                    <a:cs typeface="Times New Roman" pitchFamily="18" charset="0"/>
                  </a:rPr>
                  <a:t/>
                </a:r>
                <a:r>
                  <a:rPr lang="ro-RO" sz="1400" smtClean="0">
                    <a:latin typeface="Times New Roman" pitchFamily="18" charset="0"/>
                    <a:cs typeface="Times New Roman" pitchFamily="18" charset="0"/>
                  </a:rPr>
                  <a:t>2</a:t>
                </a:r>
                <a:r>
                  <a:rPr lang="ro-RO" sz="1400">
                    <a:latin typeface="Times New Roman" pitchFamily="18" charset="0"/>
                    <a:cs typeface="Times New Roman" pitchFamily="18" charset="0"/>
                  </a:rPr>
                  <a:t>. porii secundari:</a:t>
                </a:r>
              </a:p>
              <a:p>
                <a:pPr marL="0" indent="0">
                  <a:buNone/>
                </a:pPr>
                <a:r>
                  <a:rPr lang="ro-RO" sz="1400">
                    <a:latin typeface="Times New Roman" pitchFamily="18" charset="0"/>
                    <a:cs typeface="Times New Roman" pitchFamily="18" charset="0"/>
                  </a:rPr>
                  <a:t/>
                </a:r>
                <a:endParaRPr lang="en-US" sz="1400" smtClean="0">
                  <a:latin typeface="Times New Roman" pitchFamily="18" charset="0"/>
                  <a:cs typeface="Times New Roman" pitchFamily="18" charset="0"/>
                </a:endParaRPr>
              </a:p>
              <a:p>
                <a:r>
                  <a:rPr lang="en-US" sz="1400" smtClean="0">
                    <a:latin typeface="Times New Roman" pitchFamily="18" charset="0"/>
                    <a:cs typeface="Times New Roman" pitchFamily="18" charset="0"/>
                  </a:rPr>
                  <a:t/>
                </a:r>
                <a:r>
                  <a:rPr lang="ro-RO" sz="1400" smtClean="0">
                    <a:latin typeface="Times New Roman" pitchFamily="18" charset="0"/>
                    <a:cs typeface="Times New Roman" pitchFamily="18" charset="0"/>
                  </a:rPr>
                  <a:t>Porozitatea </a:t>
                </a:r>
                <a:r>
                  <a:rPr lang="ro-RO" sz="1400">
                    <a:latin typeface="Times New Roman" pitchFamily="18" charset="0"/>
                    <a:cs typeface="Times New Roman" pitchFamily="18" charset="0"/>
                  </a:rPr>
                  <a:t>poate varia în timp datorită cimentării rocilor granuloase sau tasării.</a:t>
                </a:r>
              </a:p>
              <a:p>
                <a:pPr marL="0" indent="0">
                  <a:buNone/>
                </a:pPr>
                <a:r>
                  <a:rPr lang="ro-RO" sz="1400">
                    <a:latin typeface="Times New Roman" pitchFamily="18" charset="0"/>
                    <a:cs typeface="Times New Roman" pitchFamily="18" charset="0"/>
                  </a:rPr>
                  <a:t/>
                </a:r>
              </a:p>
              <a:p>
                <a:r>
                  <a:rPr lang="ro-RO" sz="1400">
                    <a:latin typeface="Times New Roman" pitchFamily="18" charset="0"/>
                    <a:cs typeface="Times New Roman" pitchFamily="18" charset="0"/>
                  </a:rPr>
                  <a:t/>
                </a:r>
                <a:r>
                  <a:rPr lang="ro-RO" sz="1400" i="1">
                    <a:latin typeface="Times New Roman" pitchFamily="18" charset="0"/>
                    <a:cs typeface="Times New Roman" pitchFamily="18" charset="0"/>
                  </a:rPr>
                  <a:t>Porozitatea totală n </a:t>
                </a:r>
                <a:r>
                  <a:rPr lang="ro-RO" sz="1400">
                    <a:latin typeface="Times New Roman" pitchFamily="18" charset="0"/>
                    <a:cs typeface="Times New Roman" pitchFamily="18" charset="0"/>
                  </a:rPr>
                  <a:t>se defineşte:</a:t>
                </a:r>
              </a:p>
              <a:p>
                <a:pPr marL="0" indent="0">
                  <a:buNone/>
                </a:pPr>
                <a:r>
                  <a:rPr lang="ro-RO" sz="1400">
                    <a:latin typeface="Times New Roman" pitchFamily="18" charset="0"/>
                    <a:cs typeface="Times New Roman" pitchFamily="18" charset="0"/>
                  </a:rPr>
                  <a:t> </a:t>
                </a:r>
              </a:p>
              <a:p>
                <a:pPr marL="0" indent="0" algn="r">
                  <a:buNone/>
                </a:pPr>
                <a:r>
                  <a:rPr lang="ro-RO" sz="1400">
                    <a:latin typeface="Times New Roman" pitchFamily="18" charset="0"/>
                    <a:cs typeface="Times New Roman" pitchFamily="18" charset="0"/>
                  </a:rPr>
                  <a:t/>
                </a:r>
                <a14:m>
                  <m:oMath xmlns:m="http://schemas.openxmlformats.org/officeDocument/2006/math">
                    <m:r>
                      <a:rPr lang="ro-RO" sz="1400" b="1" i="1">
                        <a:latin typeface="Cambria Math"/>
                      </a:rPr>
                      <m:t>𝐧</m:t>
                    </m:r>
                    <m:r>
                      <a:rPr lang="ro-RO" sz="1400" b="1">
                        <a:latin typeface="Cambria Math"/>
                      </a:rPr>
                      <m:t>=</m:t>
                    </m:r>
                    <m:f>
                      <m:fPr>
                        <m:ctrlPr>
                          <a:rPr lang="ro-RO" sz="1400" b="1" i="1">
                            <a:latin typeface="Cambria Math"/>
                          </a:rPr>
                        </m:ctrlPr>
                      </m:fPr>
                      <m:num>
                        <m:sSub>
                          <m:sSubPr>
                            <m:ctrlPr>
                              <a:rPr lang="ro-RO" sz="1400" b="1" i="1">
                                <a:latin typeface="Cambria Math"/>
                              </a:rPr>
                            </m:ctrlPr>
                          </m:sSubPr>
                          <m:e>
                            <m:r>
                              <a:rPr lang="ro-RO" sz="1400" b="1" i="1">
                                <a:latin typeface="Cambria Math"/>
                              </a:rPr>
                              <m:t>𝑽</m:t>
                            </m:r>
                          </m:e>
                          <m:sub>
                            <m:r>
                              <a:rPr lang="ro-RO" sz="1400" b="1" i="1">
                                <a:latin typeface="Cambria Math"/>
                              </a:rPr>
                              <m:t>𝒑</m:t>
                            </m:r>
                          </m:sub>
                        </m:sSub>
                      </m:num>
                      <m:den>
                        <m:sSub>
                          <m:sSubPr>
                            <m:ctrlPr>
                              <a:rPr lang="ro-RO" sz="1400" b="1" i="1">
                                <a:latin typeface="Cambria Math"/>
                              </a:rPr>
                            </m:ctrlPr>
                          </m:sSubPr>
                          <m:e>
                            <m:r>
                              <a:rPr lang="ro-RO" sz="1400" b="1" i="1">
                                <a:latin typeface="Cambria Math"/>
                              </a:rPr>
                              <m:t>𝑽</m:t>
                            </m:r>
                          </m:e>
                          <m:sub>
                            <m:r>
                              <a:rPr lang="ro-RO" sz="1400" b="1" i="1">
                                <a:latin typeface="Cambria Math"/>
                              </a:rPr>
                              <m:t>𝒔</m:t>
                            </m:r>
                          </m:sub>
                        </m:sSub>
                        <m:r>
                          <a:rPr lang="ro-RO" sz="1400" b="1">
                            <a:latin typeface="Cambria Math"/>
                          </a:rPr>
                          <m:t>+</m:t>
                        </m:r>
                        <m:sSub>
                          <m:sSubPr>
                            <m:ctrlPr>
                              <a:rPr lang="ro-RO" sz="1400" b="1" i="1">
                                <a:latin typeface="Cambria Math"/>
                              </a:rPr>
                            </m:ctrlPr>
                          </m:sSubPr>
                          <m:e>
                            <m:r>
                              <a:rPr lang="ro-RO" sz="1400" b="1" i="1">
                                <a:latin typeface="Cambria Math"/>
                              </a:rPr>
                              <m:t>𝑽</m:t>
                            </m:r>
                          </m:e>
                          <m:sub>
                            <m:r>
                              <a:rPr lang="ro-RO" sz="1400" b="1" i="1">
                                <a:latin typeface="Cambria Math"/>
                              </a:rPr>
                              <m:t>𝒑</m:t>
                            </m:r>
                          </m:sub>
                        </m:sSub>
                      </m:den>
                    </m:f>
                  </m:oMath>
                </a14:m>
                <a:r>
                  <a:rPr lang="ro-RO" sz="1400">
                    <a:latin typeface="Times New Roman" pitchFamily="18" charset="0"/>
                    <a:cs typeface="Times New Roman" pitchFamily="18" charset="0"/>
                  </a:rPr>
                  <a:t>                                                                              (1)</a:t>
                </a:r>
              </a:p>
              <a:p>
                <a:r>
                  <a:rPr lang="ro-RO" sz="1400">
                    <a:latin typeface="Times New Roman" pitchFamily="18" charset="0"/>
                    <a:cs typeface="Times New Roman" pitchFamily="18" charset="0"/>
                  </a:rPr>
                  <a:t>	unde:  Vp este volumul porilor;</a:t>
                </a:r>
              </a:p>
              <a:p>
                <a:r>
                  <a:rPr lang="ro-RO" sz="1400">
                    <a:latin typeface="Times New Roman" pitchFamily="18" charset="0"/>
                    <a:cs typeface="Times New Roman" pitchFamily="18" charset="0"/>
                  </a:rPr>
                  <a:t/>
                </a:r>
                <a:r>
                  <a:rPr lang="en-US" sz="1400">
                    <a:latin typeface="Times New Roman" pitchFamily="18" charset="0"/>
                    <a:cs typeface="Times New Roman" pitchFamily="18" charset="0"/>
                  </a:rPr>
                  <a:t/>
                </a:r>
                <a:r>
                  <a:rPr lang="en-US" sz="1400" smtClean="0">
                    <a:latin typeface="Times New Roman" pitchFamily="18" charset="0"/>
                    <a:cs typeface="Times New Roman" pitchFamily="18" charset="0"/>
                  </a:rPr>
                  <a:t/>
                </a:r>
                <a:r>
                  <a:rPr lang="ro-RO" sz="1400" smtClean="0">
                    <a:latin typeface="Times New Roman" pitchFamily="18" charset="0"/>
                    <a:cs typeface="Times New Roman" pitchFamily="18" charset="0"/>
                  </a:rPr>
                  <a:t>Vs- </a:t>
                </a:r>
                <a:r>
                  <a:rPr lang="ro-RO" sz="1400">
                    <a:latin typeface="Times New Roman" pitchFamily="18" charset="0"/>
                    <a:cs typeface="Times New Roman" pitchFamily="18" charset="0"/>
                  </a:rPr>
                  <a:t>fazei (scheletului) solid;</a:t>
                </a:r>
              </a:p>
              <a:p>
                <a:pPr marL="0" indent="0">
                  <a:buNone/>
                </a:pPr>
                <a:r>
                  <a:rPr lang="ro-RO" sz="1400">
                    <a:latin typeface="Times New Roman" pitchFamily="18" charset="0"/>
                    <a:cs typeface="Times New Roman" pitchFamily="18" charset="0"/>
                  </a:rPr>
                  <a:t> </a:t>
                </a:r>
              </a:p>
              <a:p>
                <a:r>
                  <a:rPr lang="ro-RO" sz="1400">
                    <a:latin typeface="Times New Roman" pitchFamily="18" charset="0"/>
                    <a:cs typeface="Times New Roman" pitchFamily="18" charset="0"/>
                  </a:rPr>
                  <a:t/>
                </a:r>
                <a:r>
                  <a:rPr lang="ro-RO" sz="1400" i="1">
                    <a:latin typeface="Times New Roman" pitchFamily="18" charset="0"/>
                    <a:cs typeface="Times New Roman" pitchFamily="18" charset="0"/>
                  </a:rPr>
                  <a:t>Indicele porilor e </a:t>
                </a:r>
                <a:r>
                  <a:rPr lang="ro-RO" sz="1400">
                    <a:latin typeface="Times New Roman" pitchFamily="18" charset="0"/>
                    <a:cs typeface="Times New Roman" pitchFamily="18" charset="0"/>
                  </a:rPr>
                  <a:t>se defineste:</a:t>
                </a:r>
              </a:p>
              <a:p>
                <a:pPr marL="0" indent="0" algn="r">
                  <a:buNone/>
                </a:pPr>
                <a:r>
                  <a:rPr lang="ro-RO" sz="1400" smtClean="0">
                    <a:latin typeface="Times New Roman" pitchFamily="18" charset="0"/>
                    <a:cs typeface="Times New Roman" pitchFamily="18" charset="0"/>
                  </a:rPr>
                  <a:t/>
                </a:r>
                <a14:m>
                  <m:oMath xmlns:m="http://schemas.openxmlformats.org/officeDocument/2006/math">
                    <m:r>
                      <a:rPr lang="ro-RO" sz="1400" b="1" i="1">
                        <a:latin typeface="Cambria Math"/>
                      </a:rPr>
                      <m:t>𝐞</m:t>
                    </m:r>
                    <m:r>
                      <a:rPr lang="ro-RO" sz="1400" b="1">
                        <a:latin typeface="Cambria Math"/>
                      </a:rPr>
                      <m:t>=</m:t>
                    </m:r>
                    <m:f>
                      <m:fPr>
                        <m:ctrlPr>
                          <a:rPr lang="ro-RO" sz="1400" b="1" i="1">
                            <a:latin typeface="Cambria Math"/>
                          </a:rPr>
                        </m:ctrlPr>
                      </m:fPr>
                      <m:num>
                        <m:sSub>
                          <m:sSubPr>
                            <m:ctrlPr>
                              <a:rPr lang="ro-RO" sz="1400" b="1" i="1">
                                <a:latin typeface="Cambria Math"/>
                              </a:rPr>
                            </m:ctrlPr>
                          </m:sSubPr>
                          <m:e>
                            <m:r>
                              <a:rPr lang="ro-RO" sz="1400" b="1" i="1">
                                <a:latin typeface="Cambria Math"/>
                              </a:rPr>
                              <m:t>𝑽</m:t>
                            </m:r>
                          </m:e>
                          <m:sub>
                            <m:r>
                              <a:rPr lang="ro-RO" sz="1400" b="1" i="1">
                                <a:latin typeface="Cambria Math"/>
                              </a:rPr>
                              <m:t>𝒑</m:t>
                            </m:r>
                          </m:sub>
                        </m:sSub>
                      </m:num>
                      <m:den>
                        <m:sSub>
                          <m:sSubPr>
                            <m:ctrlPr>
                              <a:rPr lang="ro-RO" sz="1400" b="1" i="1">
                                <a:latin typeface="Cambria Math"/>
                              </a:rPr>
                            </m:ctrlPr>
                          </m:sSubPr>
                          <m:e>
                            <m:r>
                              <a:rPr lang="ro-RO" sz="1400" b="1" i="1">
                                <a:latin typeface="Cambria Math"/>
                              </a:rPr>
                              <m:t>𝑽</m:t>
                            </m:r>
                          </m:e>
                          <m:sub>
                            <m:r>
                              <a:rPr lang="ro-RO" sz="1400" b="1" i="1">
                                <a:latin typeface="Cambria Math"/>
                              </a:rPr>
                              <m:t>𝒔</m:t>
                            </m:r>
                          </m:sub>
                        </m:sSub>
                      </m:den>
                    </m:f>
                  </m:oMath>
                </a14:m>
                <a:r>
                  <a:rPr lang="ro-RO" sz="1400">
                    <a:latin typeface="Times New Roman" pitchFamily="18" charset="0"/>
                    <a:cs typeface="Times New Roman" pitchFamily="18" charset="0"/>
                  </a:rPr>
                  <a:t/>
                </a:r>
                <a:r>
                  <a:rPr lang="en-US" sz="1400" smtClean="0">
                    <a:latin typeface="Times New Roman" pitchFamily="18" charset="0"/>
                    <a:cs typeface="Times New Roman" pitchFamily="18" charset="0"/>
                  </a:rPr>
                  <a:t/>
                </a:r>
                <a:r>
                  <a:rPr lang="ro-RO" sz="1400" smtClean="0">
                    <a:latin typeface="Times New Roman" pitchFamily="18" charset="0"/>
                    <a:cs typeface="Times New Roman" pitchFamily="18" charset="0"/>
                  </a:rPr>
                  <a:t/>
                </a:r>
                <a:r>
                  <a:rPr lang="ro-RO" sz="1400">
                    <a:latin typeface="Times New Roman" pitchFamily="18" charset="0"/>
                    <a:cs typeface="Times New Roman" pitchFamily="18" charset="0"/>
                  </a:rPr>
                  <a:t>(2</a:t>
                </a:r>
                <a:r>
                  <a:rPr lang="ro-RO" sz="1400" smtClean="0">
                    <a:latin typeface="Times New Roman" pitchFamily="18" charset="0"/>
                    <a:cs typeface="Times New Roman" pitchFamily="18" charset="0"/>
                  </a:rPr>
                  <a:t>)</a:t>
                </a:r>
                <a:endParaRPr lang="en-US" sz="140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762000"/>
                <a:ext cx="8229600" cy="5867400"/>
              </a:xfrm>
              <a:blipFill rotWithShape="1">
                <a:blip r:embed="rId2"/>
                <a:stretch>
                  <a:fillRect l="-148" r="-815"/>
                </a:stretch>
              </a:blipFill>
            </p:spPr>
            <p:txBody>
              <a:bodyPr/>
              <a:lstStyle/>
              <a:p>
                <a:r>
                  <a:rPr lang="en-US">
                    <a:noFill/>
                  </a:rPr>
                  <a:t> </a:t>
                </a:r>
              </a:p>
            </p:txBody>
          </p:sp>
        </mc:Fallback>
      </mc:AlternateContent>
    </p:spTree>
    <p:extLst>
      <p:ext uri="{BB962C8B-B14F-4D97-AF65-F5344CB8AC3E}">
        <p14:creationId xmlns:p14="http://schemas.microsoft.com/office/powerpoint/2010/main" xmlns="" val="189613306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487362"/>
          </a:xfrm>
          <a:solidFill>
            <a:schemeClr val="tx2">
              <a:lumMod val="20000"/>
              <a:lumOff val="80000"/>
            </a:schemeClr>
          </a:solidFill>
          <a:ln w="28575">
            <a:solidFill>
              <a:schemeClr val="tx2">
                <a:lumMod val="60000"/>
                <a:lumOff val="40000"/>
              </a:schemeClr>
            </a:solidFill>
          </a:ln>
        </p:spPr>
        <p:txBody>
          <a:bodyPr>
            <a:normAutofit/>
          </a:bodyPr>
          <a:lstStyle/>
          <a:p>
            <a:pPr algn="l"/>
            <a:r>
              <a:rPr lang="en-US" sz="1400" b="1" smtClean="0"/>
              <a:t>	</a:t>
            </a:r>
            <a:r>
              <a:rPr lang="en-US" sz="1600" b="1" smtClean="0">
                <a:latin typeface="Times New Roman" pitchFamily="18" charset="0"/>
                <a:cs typeface="Times New Roman" pitchFamily="18" charset="0"/>
              </a:rPr>
              <a:t>1.3  </a:t>
            </a:r>
            <a:r>
              <a:rPr lang="en-US" sz="1600" b="1" err="1">
                <a:latin typeface="Times New Roman" pitchFamily="18" charset="0"/>
                <a:cs typeface="Times New Roman" pitchFamily="18" charset="0"/>
              </a:rPr>
              <a:t>Porozitatea</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şi</a:t>
            </a:r>
            <a:r>
              <a:rPr lang="en-US" sz="1600" b="1">
                <a:latin typeface="Times New Roman" pitchFamily="18" charset="0"/>
                <a:cs typeface="Times New Roman" pitchFamily="18" charset="0"/>
              </a:rPr>
              <a:t> </a:t>
            </a:r>
            <a:r>
              <a:rPr lang="en-US" sz="1600" b="1" err="1">
                <a:latin typeface="Times New Roman" pitchFamily="18" charset="0"/>
                <a:cs typeface="Times New Roman" pitchFamily="18" charset="0"/>
              </a:rPr>
              <a:t>granulozitatea</a:t>
            </a:r>
            <a:endParaRPr lang="en-US" sz="1600">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838200"/>
                <a:ext cx="8229600" cy="5715000"/>
              </a:xfrm>
              <a:solidFill>
                <a:schemeClr val="accent1">
                  <a:lumMod val="20000"/>
                  <a:lumOff val="80000"/>
                </a:schemeClr>
              </a:solidFill>
            </p:spPr>
            <p:txBody>
              <a:bodyPr>
                <a:normAutofit lnSpcReduction="10000"/>
              </a:bodyPr>
              <a:lstStyle/>
              <a:p>
                <a:pPr marL="457200" lvl="1" indent="0">
                  <a:buNone/>
                </a:pPr>
                <a:r>
                  <a:rPr lang="en-US" sz="1400" smtClean="0">
                    <a:latin typeface="Times New Roman" pitchFamily="18" charset="0"/>
                    <a:cs typeface="Times New Roman" pitchFamily="18" charset="0"/>
                  </a:rPr>
                  <a:t>	Pentru </a:t>
                </a:r>
                <a:r>
                  <a:rPr lang="en-US" sz="1400" err="1">
                    <a:latin typeface="Times New Roman" pitchFamily="18" charset="0"/>
                    <a:cs typeface="Times New Roman" pitchFamily="18" charset="0"/>
                  </a:rPr>
                  <a:t>mediile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poroase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neconsolidate</a:t>
                </a:r>
                <a:r>
                  <a:rPr lang="en-US" sz="1400">
                    <a:latin typeface="Times New Roman" pitchFamily="18" charset="0"/>
                    <a:cs typeface="Times New Roman" pitchFamily="18" charset="0"/>
                  </a:rPr>
                  <a:t> se </a:t>
                </a:r>
                <a:r>
                  <a:rPr lang="en-US" sz="1400" err="1">
                    <a:latin typeface="Times New Roman" pitchFamily="18" charset="0"/>
                    <a:cs typeface="Times New Roman" pitchFamily="18" charset="0"/>
                  </a:rPr>
                  <a:t>poate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analiza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prin</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cernere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compoziţia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granulometrică</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materialului</a:t>
                </a:r>
                <a:r>
                  <a:rPr lang="en-US" sz="1400">
                    <a:latin typeface="Times New Roman" pitchFamily="18" charset="0"/>
                    <a:cs typeface="Times New Roman" pitchFamily="18" charset="0"/>
                  </a:rPr>
                  <a:t/>
                </a:r>
                <a:r>
                  <a:rPr lang="en-US" sz="1400" smtClean="0">
                    <a:latin typeface="Times New Roman" pitchFamily="18" charset="0"/>
                    <a:cs typeface="Times New Roman" pitchFamily="18" charset="0"/>
                  </a:rPr>
                  <a:t>respectiv reprezentata de:</a:t>
                </a:r>
              </a:p>
              <a:p>
                <a:pPr marL="457200" lvl="1" indent="0">
                  <a:buNone/>
                </a:pPr>
                <a:endParaRPr lang="en-US" sz="1400">
                  <a:latin typeface="Times New Roman" pitchFamily="18" charset="0"/>
                  <a:cs typeface="Times New Roman" pitchFamily="18" charset="0"/>
                </a:endParaRPr>
              </a:p>
              <a:p>
                <a:r>
                  <a:rPr lang="en-US" sz="1400"/>
                  <a:t/>
                </a:r>
                <a:r>
                  <a:rPr lang="en-US" sz="1400" smtClean="0"/>
                  <a:t>- </a:t>
                </a:r>
                <a:r>
                  <a:rPr lang="en-US" sz="1400" b="1" smtClean="0">
                    <a:latin typeface="Times New Roman" pitchFamily="18" charset="0"/>
                    <a:cs typeface="Times New Roman" pitchFamily="18" charset="0"/>
                  </a:rPr>
                  <a:t>curba </a:t>
                </a:r>
                <a:r>
                  <a:rPr lang="en-US" sz="1400" b="1" err="1">
                    <a:latin typeface="Times New Roman" pitchFamily="18" charset="0"/>
                    <a:cs typeface="Times New Roman" pitchFamily="18" charset="0"/>
                  </a:rPr>
                  <a:t>granulometrică</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care </a:t>
                </a:r>
                <a:r>
                  <a:rPr lang="en-US" sz="1400" err="1">
                    <a:latin typeface="Times New Roman" pitchFamily="18" charset="0"/>
                    <a:cs typeface="Times New Roman" pitchFamily="18" charset="0"/>
                  </a:rPr>
                  <a:t>reprezintă</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variaţia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procentului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în</a:t>
                </a:r>
                <a:r>
                  <a:rPr lang="en-US" sz="1400">
                    <a:latin typeface="Times New Roman" pitchFamily="18" charset="0"/>
                    <a:cs typeface="Times New Roman" pitchFamily="18" charset="0"/>
                  </a:rPr>
                  <a:t> volume </a:t>
                </a:r>
                <a:r>
                  <a:rPr lang="en-US" sz="1400" err="1">
                    <a:latin typeface="Times New Roman" pitchFamily="18" charset="0"/>
                    <a:cs typeface="Times New Roman" pitchFamily="18" charset="0"/>
                  </a:rPr>
                  <a:t>sau</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greutate</a:t>
                </a:r>
                <a:r>
                  <a:rPr lang="en-US" sz="1400">
                    <a:latin typeface="Times New Roman" pitchFamily="18" charset="0"/>
                    <a:cs typeface="Times New Roman" pitchFamily="18" charset="0"/>
                  </a:rPr>
                  <a:t>) din </a:t>
                </a:r>
                <a:r>
                  <a:rPr lang="en-US" sz="1400" err="1">
                    <a:latin typeface="Times New Roman" pitchFamily="18" charset="0"/>
                    <a:cs typeface="Times New Roman" pitchFamily="18" charset="0"/>
                  </a:rPr>
                  <a:t>particulele</a:t>
                </a:r>
                <a:r>
                  <a:rPr lang="en-US" sz="1400">
                    <a:latin typeface="Times New Roman" pitchFamily="18" charset="0"/>
                    <a:cs typeface="Times New Roman" pitchFamily="18" charset="0"/>
                  </a:rPr>
                  <a:t> care </a:t>
                </a:r>
                <a:r>
                  <a:rPr lang="en-US" sz="1400" err="1">
                    <a:latin typeface="Times New Roman" pitchFamily="18" charset="0"/>
                    <a:cs typeface="Times New Roman" pitchFamily="18" charset="0"/>
                  </a:rPr>
                  <a:t>traversează</a:t>
                </a:r>
                <a:r>
                  <a:rPr lang="en-US" sz="1400">
                    <a:latin typeface="Times New Roman" pitchFamily="18" charset="0"/>
                    <a:cs typeface="Times New Roman" pitchFamily="18" charset="0"/>
                  </a:rPr>
                  <a:t> o </a:t>
                </a:r>
                <a:r>
                  <a:rPr lang="en-US" sz="1400" err="1">
                    <a:latin typeface="Times New Roman" pitchFamily="18" charset="0"/>
                    <a:cs typeface="Times New Roman" pitchFamily="18" charset="0"/>
                  </a:rPr>
                  <a:t>sită</a:t>
                </a:r>
                <a:r>
                  <a:rPr lang="en-US" sz="1400">
                    <a:latin typeface="Times New Roman" pitchFamily="18" charset="0"/>
                    <a:cs typeface="Times New Roman" pitchFamily="18" charset="0"/>
                  </a:rPr>
                  <a:t> cu </a:t>
                </a:r>
                <a:r>
                  <a:rPr lang="en-US" sz="1400" err="1">
                    <a:latin typeface="Times New Roman" pitchFamily="18" charset="0"/>
                    <a:cs typeface="Times New Roman" pitchFamily="18" charset="0"/>
                  </a:rPr>
                  <a:t>ochiuri</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diametru</a:t>
                </a:r>
                <a:r>
                  <a:rPr lang="en-US" sz="1400">
                    <a:latin typeface="Times New Roman" pitchFamily="18" charset="0"/>
                    <a:cs typeface="Times New Roman" pitchFamily="18" charset="0"/>
                  </a:rPr>
                  <a:t> dat. </a:t>
                </a:r>
                <a:endParaRPr lang="en-US" sz="1400" smtClean="0">
                  <a:latin typeface="Times New Roman" pitchFamily="18" charset="0"/>
                  <a:cs typeface="Times New Roman" pitchFamily="18" charset="0"/>
                </a:endParaRPr>
              </a:p>
              <a:p>
                <a:pPr marL="0" indent="0">
                  <a:buNone/>
                </a:pPr>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	Se </a:t>
                </a:r>
                <a:r>
                  <a:rPr lang="en-US" sz="1400" err="1">
                    <a:latin typeface="Times New Roman" pitchFamily="18" charset="0"/>
                    <a:cs typeface="Times New Roman" pitchFamily="18" charset="0"/>
                  </a:rPr>
                  <a:t>numeşte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diametru</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eficace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d10</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dimensiunea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pentru</a:t>
                </a:r>
                <a:r>
                  <a:rPr lang="en-US" sz="1400">
                    <a:latin typeface="Times New Roman" pitchFamily="18" charset="0"/>
                    <a:cs typeface="Times New Roman" pitchFamily="18" charset="0"/>
                  </a:rPr>
                  <a:t> care 10% din </a:t>
                </a:r>
                <a:r>
                  <a:rPr lang="en-US" sz="1400" err="1">
                    <a:latin typeface="Times New Roman" pitchFamily="18" charset="0"/>
                    <a:cs typeface="Times New Roman" pitchFamily="18" charset="0"/>
                  </a:rPr>
                  <a:t>elementele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mediului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sunt</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mai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mici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decât</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d10</a:t>
                </a:r>
                <a:r>
                  <a:rPr lang="en-US" sz="1400">
                    <a:latin typeface="Times New Roman" pitchFamily="18" charset="0"/>
                    <a:cs typeface="Times New Roman" pitchFamily="18" charset="0"/>
                  </a:rPr>
                  <a:t>.</a:t>
                </a:r>
              </a:p>
              <a:p>
                <a:pPr marL="0" indent="0">
                  <a:buNone/>
                </a:pPr>
                <a:r>
                  <a:rPr lang="en-US" sz="1400" i="1">
                    <a:latin typeface="Times New Roman" pitchFamily="18" charset="0"/>
                    <a:cs typeface="Times New Roman" pitchFamily="18" charset="0"/>
                  </a:rPr>
                  <a:t> </a:t>
                </a:r>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
                </a:r>
                <a:r>
                  <a:rPr lang="en-US" sz="1400" smtClean="0">
                    <a:latin typeface="Times New Roman" pitchFamily="18" charset="0"/>
                    <a:cs typeface="Times New Roman" pitchFamily="18" charset="0"/>
                  </a:rPr>
                  <a:t>Pentru </a:t>
                </a:r>
                <a:r>
                  <a:rPr lang="en-US" sz="1400">
                    <a:latin typeface="Times New Roman" pitchFamily="18" charset="0"/>
                    <a:cs typeface="Times New Roman" pitchFamily="18" charset="0"/>
                  </a:rPr>
                  <a:t>o </a:t>
                </a:r>
                <a:r>
                  <a:rPr lang="en-US" sz="1400" err="1">
                    <a:latin typeface="Times New Roman" pitchFamily="18" charset="0"/>
                    <a:cs typeface="Times New Roman" pitchFamily="18" charset="0"/>
                  </a:rPr>
                  <a:t>secţiune</a:t>
                </a:r>
                <a:r>
                  <a:rPr lang="en-US" sz="1400">
                    <a:latin typeface="Times New Roman" pitchFamily="18" charset="0"/>
                    <a:cs typeface="Times New Roman" pitchFamily="18" charset="0"/>
                  </a:rPr>
                  <a:t> a </a:t>
                </a:r>
                <a:r>
                  <a:rPr lang="en-US" sz="1400" err="1">
                    <a:latin typeface="Times New Roman" pitchFamily="18" charset="0"/>
                    <a:cs typeface="Times New Roman" pitchFamily="18" charset="0"/>
                  </a:rPr>
                  <a:t>mediului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poros</a:t>
                </a:r>
                <a:r>
                  <a:rPr lang="en-US" sz="1400">
                    <a:latin typeface="Times New Roman" pitchFamily="18" charset="0"/>
                    <a:cs typeface="Times New Roman" pitchFamily="18" charset="0"/>
                  </a:rPr>
                  <a:t> se </a:t>
                </a:r>
                <a:r>
                  <a:rPr lang="en-US" sz="1400" err="1">
                    <a:latin typeface="Times New Roman" pitchFamily="18" charset="0"/>
                    <a:cs typeface="Times New Roman" pitchFamily="18" charset="0"/>
                  </a:rPr>
                  <a:t>poate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defini</a:t>
                </a:r>
                <a:r>
                  <a:rPr lang="en-US" sz="1400" smtClean="0">
                    <a:latin typeface="Times New Roman" pitchFamily="18" charset="0"/>
                    <a:cs typeface="Times New Roman" pitchFamily="18" charset="0"/>
                  </a:rPr>
                  <a:t>:</a:t>
                </a:r>
              </a:p>
              <a:p>
                <a:pPr marL="0" indent="0">
                  <a:buNone/>
                </a:pPr>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
                </a:r>
                <a:r>
                  <a:rPr lang="en-US" sz="1400" b="1">
                    <a:latin typeface="Times New Roman" pitchFamily="18" charset="0"/>
                    <a:cs typeface="Times New Roman" pitchFamily="18" charset="0"/>
                  </a:rPr>
                  <a:t/>
                </a:r>
                <a:r>
                  <a:rPr lang="en-US" sz="1400" b="1" smtClean="0">
                    <a:latin typeface="Times New Roman" pitchFamily="18" charset="0"/>
                    <a:cs typeface="Times New Roman" pitchFamily="18" charset="0"/>
                  </a:rPr>
                  <a:t>- porozitatea </a:t>
                </a:r>
                <a:r>
                  <a:rPr lang="en-US" sz="1400" b="1">
                    <a:latin typeface="Times New Roman" pitchFamily="18" charset="0"/>
                    <a:cs typeface="Times New Roman" pitchFamily="18" charset="0"/>
                  </a:rPr>
                  <a:t>de </a:t>
                </a:r>
                <a:r>
                  <a:rPr lang="en-US" sz="1400" b="1" err="1">
                    <a:latin typeface="Times New Roman" pitchFamily="18" charset="0"/>
                    <a:cs typeface="Times New Roman" pitchFamily="18" charset="0"/>
                  </a:rPr>
                  <a:t>suprafaţă</a:t>
                </a:r>
                <a:r>
                  <a:rPr lang="en-US" sz="1400" b="1">
                    <a:latin typeface="Times New Roman" pitchFamily="18" charset="0"/>
                    <a:cs typeface="Times New Roman" pitchFamily="18" charset="0"/>
                  </a:rPr>
                  <a:t/>
                </a:r>
                <a:r>
                  <a:rPr lang="en-US" sz="1400" b="1" err="1">
                    <a:latin typeface="Times New Roman" pitchFamily="18" charset="0"/>
                    <a:cs typeface="Times New Roman" pitchFamily="18" charset="0"/>
                  </a:rPr>
                  <a:t>totală</a:t>
                </a:r>
                <a:r>
                  <a:rPr lang="en-US" sz="1400" b="1">
                    <a:latin typeface="Times New Roman" pitchFamily="18" charset="0"/>
                    <a:cs typeface="Times New Roman" pitchFamily="18" charset="0"/>
                  </a:rPr>
                  <a:t/>
                </a:r>
                <a:r>
                  <a:rPr lang="en-US" sz="1400" i="1">
                    <a:latin typeface="Times New Roman" pitchFamily="18" charset="0"/>
                    <a:cs typeface="Times New Roman" pitchFamily="18" charset="0"/>
                  </a:rPr>
                  <a:t>n</a:t>
                </a:r>
                <a:r>
                  <a:rPr lang="en-US" sz="1400" i="1" baseline="-25000">
                    <a:latin typeface="Times New Roman" pitchFamily="18" charset="0"/>
                    <a:cs typeface="Times New Roman" pitchFamily="18" charset="0"/>
                  </a:rPr>
                  <a:t>s</a:t>
                </a:r>
                <a:r>
                  <a:rPr lang="en-US" sz="1400" b="1">
                    <a:latin typeface="Times New Roman" pitchFamily="18" charset="0"/>
                    <a:cs typeface="Times New Roman" pitchFamily="18" charset="0"/>
                  </a:rPr>
                  <a:t>:</a:t>
                </a:r>
                <a:endParaRPr lang="en-US" sz="1400">
                  <a:latin typeface="Times New Roman" pitchFamily="18" charset="0"/>
                  <a:cs typeface="Times New Roman" pitchFamily="18" charset="0"/>
                </a:endParaRPr>
              </a:p>
              <a:p>
                <a:pPr marL="0" indent="0">
                  <a:buNone/>
                </a:pPr>
                <a:r>
                  <a:rPr lang="en-US" sz="1400">
                    <a:latin typeface="Times New Roman" pitchFamily="18" charset="0"/>
                    <a:cs typeface="Times New Roman" pitchFamily="18" charset="0"/>
                  </a:rPr>
                  <a:t> </a:t>
                </a:r>
              </a:p>
              <a:p>
                <a:pPr marL="0" indent="0" algn="r">
                  <a:buNone/>
                </a:pPr>
                <a:r>
                  <a:rPr lang="en-US" sz="1400">
                    <a:latin typeface="Times New Roman" pitchFamily="18" charset="0"/>
                    <a:cs typeface="Times New Roman" pitchFamily="18" charset="0"/>
                  </a:rPr>
                  <a:t/>
                </a:r>
                <a14:m>
                  <m:oMath xmlns:m="http://schemas.openxmlformats.org/officeDocument/2006/math">
                    <m:sSub>
                      <m:sSubPr>
                        <m:ctrlPr>
                          <a:rPr lang="en-US" sz="1400" b="1" i="1">
                            <a:latin typeface="Cambria Math"/>
                          </a:rPr>
                        </m:ctrlPr>
                      </m:sSubPr>
                      <m:e>
                        <m:r>
                          <a:rPr lang="en-US" sz="1400" b="1" i="1">
                            <a:latin typeface="Cambria Math"/>
                          </a:rPr>
                          <m:t>𝒏</m:t>
                        </m:r>
                      </m:e>
                      <m:sub>
                        <m:r>
                          <a:rPr lang="en-US" sz="1400" b="1" i="1">
                            <a:latin typeface="Cambria Math"/>
                          </a:rPr>
                          <m:t>𝒔</m:t>
                        </m:r>
                      </m:sub>
                    </m:sSub>
                    <m:r>
                      <a:rPr lang="en-US" sz="1400" b="1" i="1">
                        <a:latin typeface="Cambria Math"/>
                      </a:rPr>
                      <m:t>=</m:t>
                    </m:r>
                    <m:f>
                      <m:fPr>
                        <m:ctrlPr>
                          <a:rPr lang="en-US" sz="1400" b="1" i="1">
                            <a:latin typeface="Cambria Math"/>
                          </a:rPr>
                        </m:ctrlPr>
                      </m:fPr>
                      <m:num>
                        <m:r>
                          <a:rPr lang="en-US" sz="1400" b="1" i="1">
                            <a:latin typeface="Cambria Math"/>
                          </a:rPr>
                          <m:t>𝑺𝒖𝒑𝒓𝒂𝒇𝒂𝒕𝒂</m:t>
                        </m:r>
                        <m:r>
                          <a:rPr lang="en-US" sz="1400" b="1" i="1">
                            <a:latin typeface="Cambria Math"/>
                          </a:rPr>
                          <m:t> </m:t>
                        </m:r>
                        <m:r>
                          <a:rPr lang="en-US" sz="1400" b="1" i="1">
                            <a:latin typeface="Cambria Math"/>
                          </a:rPr>
                          <m:t>𝒑𝒐𝒓𝒊𝒍𝒐𝒓</m:t>
                        </m:r>
                      </m:num>
                      <m:den>
                        <m:r>
                          <a:rPr lang="en-US" sz="1400" b="1" i="1">
                            <a:latin typeface="Cambria Math"/>
                          </a:rPr>
                          <m:t>𝑺𝒖𝒑𝒓𝒂𝒇𝒂𝒕𝒂</m:t>
                        </m:r>
                        <m:r>
                          <a:rPr lang="en-US" sz="1400" b="1" i="1">
                            <a:latin typeface="Cambria Math"/>
                          </a:rPr>
                          <m:t> </m:t>
                        </m:r>
                        <m:r>
                          <a:rPr lang="en-US" sz="1400" b="1" i="1">
                            <a:latin typeface="Cambria Math"/>
                          </a:rPr>
                          <m:t>𝒕𝒐𝒕𝒂𝒍𝒂</m:t>
                        </m:r>
                      </m:den>
                    </m:f>
                  </m:oMath>
                </a14:m>
                <a:r>
                  <a:rPr lang="en-US" sz="1400">
                    <a:latin typeface="Times New Roman" pitchFamily="18" charset="0"/>
                    <a:cs typeface="Times New Roman" pitchFamily="18" charset="0"/>
                  </a:rPr>
                  <a:t/>
                </a:r>
                <a:r>
                  <a:rPr lang="en-US" sz="1400" smtClean="0">
                    <a:latin typeface="Times New Roman" pitchFamily="18" charset="0"/>
                    <a:cs typeface="Times New Roman" pitchFamily="18" charset="0"/>
                  </a:rPr>
                  <a:t/>
                </a:r>
                <a:r>
                  <a:rPr lang="en-US" sz="1400">
                    <a:latin typeface="Times New Roman" pitchFamily="18" charset="0"/>
                    <a:cs typeface="Times New Roman" pitchFamily="18" charset="0"/>
                  </a:rPr>
                  <a:t>(3)</a:t>
                </a:r>
              </a:p>
              <a:p>
                <a:pPr marL="0" indent="0">
                  <a:buNone/>
                </a:pPr>
                <a:r>
                  <a:rPr lang="en-US" sz="1400" b="1">
                    <a:latin typeface="Times New Roman" pitchFamily="18" charset="0"/>
                    <a:cs typeface="Times New Roman" pitchFamily="18" charset="0"/>
                  </a:rPr>
                  <a:t> </a:t>
                </a:r>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	Dacă </a:t>
                </a:r>
                <a:r>
                  <a:rPr lang="en-US" sz="1400" err="1">
                    <a:latin typeface="Times New Roman" pitchFamily="18" charset="0"/>
                    <a:cs typeface="Times New Roman" pitchFamily="18" charset="0"/>
                  </a:rPr>
                  <a:t>distribuţia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mărimii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porilor</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aleatoare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porozitatea</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suprafaţă</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independentă</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orientarea</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suprafeţei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studiate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şi</a:t>
                </a:r>
                <a:r>
                  <a:rPr lang="en-US" sz="1400">
                    <a:latin typeface="Times New Roman" pitchFamily="18" charset="0"/>
                    <a:cs typeface="Times New Roman" pitchFamily="18" charset="0"/>
                  </a:rPr>
                  <a:t> are </a:t>
                </a:r>
                <a:r>
                  <a:rPr lang="en-US" sz="1400" err="1">
                    <a:latin typeface="Times New Roman" pitchFamily="18" charset="0"/>
                    <a:cs typeface="Times New Roman" pitchFamily="18" charset="0"/>
                  </a:rPr>
                  <a:t>aceeaşi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valoare</a:t>
                </a:r>
                <a:r>
                  <a:rPr lang="en-US" sz="1400">
                    <a:latin typeface="Times New Roman" pitchFamily="18" charset="0"/>
                    <a:cs typeface="Times New Roman" pitchFamily="18" charset="0"/>
                  </a:rPr>
                  <a:t> cu </a:t>
                </a:r>
                <a:r>
                  <a:rPr lang="en-US" sz="1400" err="1">
                    <a:latin typeface="Times New Roman" pitchFamily="18" charset="0"/>
                    <a:cs typeface="Times New Roman" pitchFamily="18" charset="0"/>
                  </a:rPr>
                  <a:t>porozitatea</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volum</a:t>
                </a:r>
                <a:r>
                  <a:rPr lang="en-US" sz="1400">
                    <a:latin typeface="Times New Roman" pitchFamily="18" charset="0"/>
                    <a:cs typeface="Times New Roman" pitchFamily="18" charset="0"/>
                  </a:rPr>
                  <a:t>.</a:t>
                </a:r>
              </a:p>
              <a:p>
                <a:pPr marL="0" indent="0">
                  <a:buNone/>
                </a:pPr>
                <a:r>
                  <a:rPr lang="en-US" sz="1400">
                    <a:latin typeface="Times New Roman" pitchFamily="18" charset="0"/>
                    <a:cs typeface="Times New Roman" pitchFamily="18" charset="0"/>
                  </a:rPr>
                  <a:t> </a:t>
                </a:r>
              </a:p>
              <a:p>
                <a:pPr marL="0" indent="0">
                  <a:buNone/>
                </a:pPr>
                <a:r>
                  <a:rPr lang="en-US" sz="1400">
                    <a:latin typeface="Times New Roman" pitchFamily="18" charset="0"/>
                    <a:cs typeface="Times New Roman" pitchFamily="18" charset="0"/>
                  </a:rPr>
                  <a:t/>
                </a:r>
                <a:r>
                  <a:rPr lang="en-US" sz="1400" smtClean="0">
                    <a:latin typeface="Times New Roman" pitchFamily="18" charset="0"/>
                    <a:cs typeface="Times New Roman" pitchFamily="18" charset="0"/>
                  </a:rPr>
                  <a:t>- </a:t>
                </a:r>
                <a:r>
                  <a:rPr lang="en-US" sz="1400" b="1" smtClean="0">
                    <a:latin typeface="Times New Roman" pitchFamily="18" charset="0"/>
                    <a:cs typeface="Times New Roman" pitchFamily="18" charset="0"/>
                  </a:rPr>
                  <a:t>suprafaţa </a:t>
                </a:r>
                <a:r>
                  <a:rPr lang="en-US" sz="1400" b="1" err="1">
                    <a:latin typeface="Times New Roman" pitchFamily="18" charset="0"/>
                    <a:cs typeface="Times New Roman" pitchFamily="18" charset="0"/>
                  </a:rPr>
                  <a:t>specifică</a:t>
                </a:r>
                <a:r>
                  <a:rPr lang="en-US" sz="1400">
                    <a:latin typeface="Times New Roman" pitchFamily="18" charset="0"/>
                    <a:cs typeface="Times New Roman" pitchFamily="18" charset="0"/>
                  </a:rPr>
                  <a:t/>
                </a:r>
                <a:r>
                  <a:rPr lang="en-US" sz="1400" i="1" err="1">
                    <a:latin typeface="Times New Roman" pitchFamily="18" charset="0"/>
                    <a:cs typeface="Times New Roman" pitchFamily="18" charset="0"/>
                  </a:rPr>
                  <a:t>Ssp</a:t>
                </a:r>
                <a:r>
                  <a:rPr lang="en-US" sz="1400">
                    <a:latin typeface="Times New Roman" pitchFamily="18" charset="0"/>
                    <a:cs typeface="Times New Roman" pitchFamily="18" charset="0"/>
                  </a:rPr>
                  <a:t/>
                </a:r>
                <a:r>
                  <a:rPr lang="en-US" sz="1400" smtClean="0">
                    <a:latin typeface="Times New Roman" pitchFamily="18" charset="0"/>
                    <a:cs typeface="Times New Roman" pitchFamily="18" charset="0"/>
                  </a:rPr>
                  <a:t>:</a:t>
                </a:r>
                <a:endParaRPr lang="en-US" sz="1400">
                  <a:latin typeface="Times New Roman" pitchFamily="18" charset="0"/>
                  <a:cs typeface="Times New Roman" pitchFamily="18" charset="0"/>
                </a:endParaRPr>
              </a:p>
              <a:p>
                <a:pPr marL="0" indent="0">
                  <a:buNone/>
                </a:pPr>
                <a:r>
                  <a:rPr lang="en-US" sz="1400">
                    <a:latin typeface="Times New Roman" pitchFamily="18" charset="0"/>
                    <a:cs typeface="Times New Roman" pitchFamily="18" charset="0"/>
                  </a:rPr>
                  <a:t> </a:t>
                </a:r>
              </a:p>
              <a:p>
                <a:pPr marL="0" indent="0" algn="r">
                  <a:buNone/>
                </a:pPr>
                <a:r>
                  <a:rPr lang="en-US" sz="1400">
                    <a:latin typeface="Times New Roman" pitchFamily="18" charset="0"/>
                    <a:cs typeface="Times New Roman" pitchFamily="18" charset="0"/>
                  </a:rPr>
                  <a:t/>
                </a:r>
                <a:r>
                  <a:rPr lang="en-US" sz="1400" i="1">
                    <a:latin typeface="Times New Roman" pitchFamily="18" charset="0"/>
                    <a:cs typeface="Times New Roman" pitchFamily="18" charset="0"/>
                  </a:rPr>
                  <a:t/>
                </a:r>
                <a14:m>
                  <m:oMath xmlns:m="http://schemas.openxmlformats.org/officeDocument/2006/math">
                    <m:r>
                      <a:rPr lang="en-US" sz="1400" i="1">
                        <a:latin typeface="Cambria Math"/>
                      </a:rPr>
                      <m:t>      </m:t>
                    </m:r>
                    <m:sSub>
                      <m:sSubPr>
                        <m:ctrlPr>
                          <a:rPr lang="en-US" sz="1400" b="1" i="1">
                            <a:latin typeface="Cambria Math"/>
                          </a:rPr>
                        </m:ctrlPr>
                      </m:sSubPr>
                      <m:e>
                        <m:r>
                          <a:rPr lang="en-US" sz="1400" b="1" i="1">
                            <a:latin typeface="Cambria Math"/>
                          </a:rPr>
                          <m:t>𝑺</m:t>
                        </m:r>
                      </m:e>
                      <m:sub>
                        <m:r>
                          <a:rPr lang="en-US" sz="1400" b="1" i="1">
                            <a:latin typeface="Cambria Math"/>
                          </a:rPr>
                          <m:t>𝒔𝒑</m:t>
                        </m:r>
                      </m:sub>
                    </m:sSub>
                    <m:r>
                      <a:rPr lang="en-US" sz="1400" b="1" i="1">
                        <a:latin typeface="Cambria Math"/>
                      </a:rPr>
                      <m:t>=</m:t>
                    </m:r>
                    <m:f>
                      <m:fPr>
                        <m:ctrlPr>
                          <a:rPr lang="en-US" sz="1400" b="1" i="1">
                            <a:latin typeface="Cambria Math"/>
                          </a:rPr>
                        </m:ctrlPr>
                      </m:fPr>
                      <m:num>
                        <m:r>
                          <a:rPr lang="en-US" sz="1400" b="1" i="1">
                            <a:latin typeface="Cambria Math"/>
                          </a:rPr>
                          <m:t>𝑺𝒖𝒑𝒓𝒂𝒇𝒂𝒕𝒂</m:t>
                        </m:r>
                        <m:r>
                          <a:rPr lang="en-US" sz="1400" b="1" i="1">
                            <a:latin typeface="Cambria Math"/>
                          </a:rPr>
                          <m:t> </m:t>
                        </m:r>
                        <m:r>
                          <a:rPr lang="en-US" sz="1400" b="1" i="1">
                            <a:latin typeface="Cambria Math"/>
                          </a:rPr>
                          <m:t>𝒕𝒐𝒕𝒂𝒍𝒂</m:t>
                        </m:r>
                        <m:r>
                          <a:rPr lang="en-US" sz="1400" b="1" i="1">
                            <a:latin typeface="Cambria Math"/>
                          </a:rPr>
                          <m:t> </m:t>
                        </m:r>
                        <m:r>
                          <a:rPr lang="en-US" sz="1400" b="1" i="1">
                            <a:latin typeface="Cambria Math"/>
                          </a:rPr>
                          <m:t>𝒂</m:t>
                        </m:r>
                        <m:r>
                          <a:rPr lang="en-US" sz="1400" b="1" i="1">
                            <a:latin typeface="Cambria Math"/>
                          </a:rPr>
                          <m:t> </m:t>
                        </m:r>
                        <m:r>
                          <a:rPr lang="en-US" sz="1400" b="1" i="1">
                            <a:latin typeface="Cambria Math"/>
                          </a:rPr>
                          <m:t>𝒈𝒐𝒍𝒖𝒓𝒊𝒍𝒐𝒓</m:t>
                        </m:r>
                        <m:r>
                          <a:rPr lang="en-US" sz="1400" b="1" i="1">
                            <a:latin typeface="Cambria Math"/>
                          </a:rPr>
                          <m:t> </m:t>
                        </m:r>
                        <m:r>
                          <a:rPr lang="en-US" sz="1400" b="1" i="1">
                            <a:latin typeface="Cambria Math"/>
                          </a:rPr>
                          <m:t>𝒊𝒏𝒕𝒆𝒓𝒔𝒕𝒊𝒕𝒊𝒂𝒍𝒆</m:t>
                        </m:r>
                      </m:num>
                      <m:den>
                        <m:r>
                          <a:rPr lang="en-US" sz="1400" b="1" i="1">
                            <a:latin typeface="Cambria Math"/>
                          </a:rPr>
                          <m:t>𝑽𝒐𝒍𝒖𝒎𝒖𝒍</m:t>
                        </m:r>
                        <m:r>
                          <a:rPr lang="en-US" sz="1400" b="1" i="1">
                            <a:latin typeface="Cambria Math"/>
                          </a:rPr>
                          <m:t> </m:t>
                        </m:r>
                        <m:r>
                          <a:rPr lang="en-US" sz="1400" b="1" i="1">
                            <a:latin typeface="Cambria Math"/>
                          </a:rPr>
                          <m:t>𝒕𝒐𝒕𝒂𝒍</m:t>
                        </m:r>
                        <m:r>
                          <a:rPr lang="en-US" sz="1400" b="1" i="1">
                            <a:latin typeface="Cambria Math"/>
                          </a:rPr>
                          <m:t> </m:t>
                        </m:r>
                        <m:r>
                          <a:rPr lang="en-US" sz="1400" b="1" i="1">
                            <a:latin typeface="Cambria Math"/>
                          </a:rPr>
                          <m:t>𝒂𝒍</m:t>
                        </m:r>
                        <m:r>
                          <a:rPr lang="en-US" sz="1400" b="1" i="1">
                            <a:latin typeface="Cambria Math"/>
                          </a:rPr>
                          <m:t> </m:t>
                        </m:r>
                        <m:r>
                          <a:rPr lang="en-US" sz="1400" b="1" i="1">
                            <a:latin typeface="Cambria Math"/>
                          </a:rPr>
                          <m:t>𝒎𝒆𝒅𝒊𝒖𝒍𝒖𝒊</m:t>
                        </m:r>
                      </m:den>
                    </m:f>
                  </m:oMath>
                </a14:m>
                <a:r>
                  <a:rPr lang="en-US" sz="1400">
                    <a:latin typeface="Times New Roman" pitchFamily="18" charset="0"/>
                    <a:cs typeface="Times New Roman" pitchFamily="18" charset="0"/>
                  </a:rPr>
                  <a:t>                                                   (4)</a:t>
                </a:r>
              </a:p>
              <a:p>
                <a:pPr marL="0" indent="0">
                  <a:buNone/>
                </a:pPr>
                <a:r>
                  <a:rPr lang="en-US" sz="1400" i="1">
                    <a:latin typeface="Times New Roman" pitchFamily="18" charset="0"/>
                    <a:cs typeface="Times New Roman" pitchFamily="18" charset="0"/>
                  </a:rPr>
                  <a:t> </a:t>
                </a:r>
                <a:endParaRPr lang="en-US" sz="1400">
                  <a:latin typeface="Times New Roman" pitchFamily="18" charset="0"/>
                  <a:cs typeface="Times New Roman" pitchFamily="18" charset="0"/>
                </a:endParaRPr>
              </a:p>
              <a:p>
                <a:pPr marL="0" indent="0">
                  <a:buNone/>
                </a:pPr>
                <a:r>
                  <a:rPr lang="en-US" sz="1400" i="1">
                    <a:latin typeface="Times New Roman" pitchFamily="18" charset="0"/>
                    <a:cs typeface="Times New Roman" pitchFamily="18" charset="0"/>
                  </a:rPr>
                  <a:t> </a:t>
                </a:r>
                <a:r>
                  <a:rPr lang="en-US" sz="1400">
                    <a:latin typeface="Times New Roman" pitchFamily="18" charset="0"/>
                    <a:cs typeface="Times New Roman" pitchFamily="18" charset="0"/>
                  </a:rPr>
                  <a:t/>
                </a:r>
                <a:r>
                  <a:rPr lang="en-US" sz="1400" i="1">
                    <a:latin typeface="Times New Roman" pitchFamily="18" charset="0"/>
                    <a:cs typeface="Times New Roman" pitchFamily="18" charset="0"/>
                  </a:rPr>
                  <a:t> Ssp </a:t>
                </a:r>
                <a:r>
                  <a:rPr lang="en-US" sz="1400" smtClean="0">
                    <a:latin typeface="Times New Roman" pitchFamily="18" charset="0"/>
                    <a:cs typeface="Times New Roman" pitchFamily="18" charset="0"/>
                  </a:rPr>
                  <a:t/>
                </a:r>
                <a:r>
                  <a:rPr lang="en-US" sz="1400" err="1">
                    <a:latin typeface="Times New Roman" pitchFamily="18" charset="0"/>
                    <a:cs typeface="Times New Roman" pitchFamily="18" charset="0"/>
                  </a:rPr>
                  <a:t>variază</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foarte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mult</a:t>
                </a:r>
                <a:r>
                  <a:rPr lang="en-US" sz="1400">
                    <a:latin typeface="Times New Roman" pitchFamily="18" charset="0"/>
                    <a:cs typeface="Times New Roman" pitchFamily="18" charset="0"/>
                  </a:rPr>
                  <a:t> de la un </a:t>
                </a:r>
                <a:r>
                  <a:rPr lang="en-US" sz="1400" err="1">
                    <a:latin typeface="Times New Roman" pitchFamily="18" charset="0"/>
                    <a:cs typeface="Times New Roman" pitchFamily="18" charset="0"/>
                  </a:rPr>
                  <a:t>mediu</a:t>
                </a:r>
                <a:r>
                  <a:rPr lang="en-US" sz="1400">
                    <a:latin typeface="Times New Roman" pitchFamily="18" charset="0"/>
                    <a:cs typeface="Times New Roman" pitchFamily="18" charset="0"/>
                  </a:rPr>
                  <a:t> la </a:t>
                </a:r>
                <a:r>
                  <a:rPr lang="en-US" sz="1400" err="1">
                    <a:latin typeface="Times New Roman" pitchFamily="18" charset="0"/>
                    <a:cs typeface="Times New Roman" pitchFamily="18" charset="0"/>
                  </a:rPr>
                  <a:t>altul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fiind</a:t>
                </a:r>
                <a:r>
                  <a:rPr lang="en-US" sz="1400">
                    <a:latin typeface="Times New Roman" pitchFamily="18" charset="0"/>
                    <a:cs typeface="Times New Roman" pitchFamily="18" charset="0"/>
                  </a:rPr>
                  <a:t> cu </a:t>
                </a:r>
                <a:r>
                  <a:rPr lang="en-US" sz="1400" err="1">
                    <a:latin typeface="Times New Roman" pitchFamily="18" charset="0"/>
                    <a:cs typeface="Times New Roman" pitchFamily="18" charset="0"/>
                  </a:rPr>
                  <a:t>atât</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mai</a:t>
                </a:r>
                <a:r>
                  <a:rPr lang="en-US" sz="1400">
                    <a:latin typeface="Times New Roman" pitchFamily="18" charset="0"/>
                    <a:cs typeface="Times New Roman" pitchFamily="18" charset="0"/>
                  </a:rPr>
                  <a:t> mare cu </a:t>
                </a:r>
                <a:r>
                  <a:rPr lang="en-US" sz="1400" err="1">
                    <a:latin typeface="Times New Roman" pitchFamily="18" charset="0"/>
                    <a:cs typeface="Times New Roman" pitchFamily="18" charset="0"/>
                  </a:rPr>
                  <a:t>cât</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mediul</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mai</a:t>
                </a:r>
                <a:r>
                  <a:rPr lang="en-US" sz="1400">
                    <a:latin typeface="Times New Roman" pitchFamily="18" charset="0"/>
                    <a:cs typeface="Times New Roman" pitchFamily="18" charset="0"/>
                  </a:rPr>
                  <a:t/>
                </a:r>
                <a:r>
                  <a:rPr lang="en-US" sz="1400" err="1">
                    <a:latin typeface="Times New Roman" pitchFamily="18" charset="0"/>
                    <a:cs typeface="Times New Roman" pitchFamily="18" charset="0"/>
                  </a:rPr>
                  <a:t>divizat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mai</a:t>
                </a:r>
                <a:r>
                  <a:rPr lang="en-US" sz="1400">
                    <a:latin typeface="Times New Roman" pitchFamily="18" charset="0"/>
                    <a:cs typeface="Times New Roman" pitchFamily="18" charset="0"/>
                  </a:rPr>
                  <a:t> fin).</a:t>
                </a:r>
              </a:p>
              <a:p>
                <a:endParaRPr lang="en-US" sz="140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5715000"/>
              </a:xfrm>
              <a:blipFill rotWithShape="1">
                <a:blip r:embed="rId2"/>
                <a:stretch>
                  <a:fillRect l="-148" t="-427" r="-741" b="-5123"/>
                </a:stretch>
              </a:blipFill>
            </p:spPr>
            <p:txBody>
              <a:bodyPr/>
              <a:lstStyle/>
              <a:p>
                <a:r>
                  <a:rPr lang="en-US">
                    <a:noFill/>
                  </a:rPr>
                  <a:t> </a:t>
                </a:r>
              </a:p>
            </p:txBody>
          </p:sp>
        </mc:Fallback>
      </mc:AlternateContent>
    </p:spTree>
    <p:extLst>
      <p:ext uri="{BB962C8B-B14F-4D97-AF65-F5344CB8AC3E}">
        <p14:creationId xmlns:p14="http://schemas.microsoft.com/office/powerpoint/2010/main" xmlns="" val="44884367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029200" cy="715962"/>
          </a:xfrm>
          <a:solidFill>
            <a:schemeClr val="tx2">
              <a:lumMod val="20000"/>
              <a:lumOff val="80000"/>
            </a:schemeClr>
          </a:solidFill>
          <a:ln w="28575">
            <a:solidFill>
              <a:schemeClr val="tx2">
                <a:lumMod val="60000"/>
                <a:lumOff val="40000"/>
              </a:schemeClr>
            </a:solidFill>
          </a:ln>
        </p:spPr>
        <p:txBody>
          <a:bodyPr>
            <a:normAutofit/>
          </a:bodyPr>
          <a:lstStyle/>
          <a:p>
            <a:pPr algn="l"/>
            <a:r>
              <a:rPr lang="en-US" sz="1400" b="1" smtClean="0"/>
              <a:t>	</a:t>
            </a:r>
            <a:r>
              <a:rPr lang="ro-RO" sz="1600" b="1" smtClean="0">
                <a:latin typeface="Times New Roman" pitchFamily="18" charset="0"/>
                <a:cs typeface="Times New Roman" pitchFamily="18" charset="0"/>
              </a:rPr>
              <a:t>2. CURGEREA PRIN MEDII POROASE</a:t>
            </a:r>
            <a:r>
              <a:rPr lang="ro-RO" sz="1600" smtClean="0">
                <a:latin typeface="Times New Roman" pitchFamily="18" charset="0"/>
                <a:cs typeface="Times New Roman" pitchFamily="18" charset="0"/>
              </a:rPr>
              <a:t/>
            </a:r>
            <a:br>
              <a:rPr lang="ro-RO" sz="1600" smtClean="0">
                <a:latin typeface="Times New Roman" pitchFamily="18" charset="0"/>
                <a:cs typeface="Times New Roman" pitchFamily="18" charset="0"/>
              </a:rPr>
            </a:br>
            <a:r>
              <a:rPr lang="ro-RO" sz="1600" b="1" smtClean="0">
                <a:latin typeface="Times New Roman" pitchFamily="18" charset="0"/>
                <a:cs typeface="Times New Roman" pitchFamily="18" charset="0"/>
              </a:rPr>
              <a:t> </a:t>
            </a:r>
            <a:r>
              <a:rPr lang="ro-RO" sz="1600" smtClean="0">
                <a:latin typeface="Times New Roman" pitchFamily="18" charset="0"/>
                <a:cs typeface="Times New Roman" pitchFamily="18" charset="0"/>
              </a:rPr>
              <a:t>	</a:t>
            </a:r>
            <a:r>
              <a:rPr lang="ro-RO" sz="1600" b="1" smtClean="0">
                <a:latin typeface="Times New Roman" pitchFamily="18" charset="0"/>
                <a:cs typeface="Times New Roman" pitchFamily="18" charset="0"/>
              </a:rPr>
              <a:t>2.1. Tipuri de curgere </a:t>
            </a:r>
            <a:endParaRPr lang="ro-RO" sz="160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638800"/>
          </a:xfrm>
          <a:solidFill>
            <a:schemeClr val="accent1">
              <a:lumMod val="20000"/>
              <a:lumOff val="80000"/>
            </a:schemeClr>
          </a:solidFill>
        </p:spPr>
        <p:txBody>
          <a:bodyPr>
            <a:normAutofit/>
          </a:bodyPr>
          <a:lstStyle/>
          <a:p>
            <a:pPr algn="just"/>
            <a:r>
              <a:rPr lang="en-US" sz="1400" err="1">
                <a:latin typeface="Times New Roman" pitchFamily="18" charset="0"/>
                <a:cs typeface="Times New Roman" pitchFamily="18" charset="0"/>
              </a:rPr>
              <a:t>Vom</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defini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sistemul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curgerii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intr</a:t>
            </a:r>
            <a:r>
              <a:rPr lang="en-US" sz="1400">
                <a:latin typeface="Times New Roman" pitchFamily="18" charset="0"/>
                <a:cs typeface="Times New Roman" pitchFamily="18" charset="0"/>
              </a:rPr>
              <a:t>-un </a:t>
            </a:r>
            <a:r>
              <a:rPr lang="en-US" sz="1400" err="1">
                <a:latin typeface="Times New Roman" pitchFamily="18" charset="0"/>
                <a:cs typeface="Times New Roman" pitchFamily="18" charset="0"/>
              </a:rPr>
              <a:t>mediu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poros</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SCMP</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avand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elemente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mediul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poros</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unul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sau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mai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multe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lichide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aerul</a:t>
            </a:r>
            <a:r>
              <a:rPr lang="en-US" sz="1400">
                <a:latin typeface="Times New Roman" pitchFamily="18" charset="0"/>
                <a:cs typeface="Times New Roman" pitchFamily="18" charset="0"/>
              </a:rPr>
              <a:t>.</a:t>
            </a:r>
          </a:p>
          <a:p>
            <a:pPr algn="just"/>
            <a:r>
              <a:rPr lang="en-US" sz="1400">
                <a:latin typeface="Times New Roman" pitchFamily="18" charset="0"/>
                <a:cs typeface="Times New Roman" pitchFamily="18" charset="0"/>
              </a:rPr>
              <a:t>	</a:t>
            </a:r>
            <a:r>
              <a:rPr lang="en-US" sz="1400" b="1" i="1" err="1">
                <a:latin typeface="Times New Roman" pitchFamily="18" charset="0"/>
                <a:cs typeface="Times New Roman" pitchFamily="18" charset="0"/>
              </a:rPr>
              <a:t>Curgerea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saturata</a:t>
            </a:r>
            <a:r>
              <a:rPr lang="en-US" sz="1400" b="1">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atunci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cand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porozitatea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mediului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poros</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total </a:t>
            </a:r>
            <a:r>
              <a:rPr lang="en-US" sz="1400" err="1">
                <a:latin typeface="Times New Roman" pitchFamily="18" charset="0"/>
                <a:cs typeface="Times New Roman" pitchFamily="18" charset="0"/>
              </a:rPr>
              <a:t>ocupata</a:t>
            </a:r>
            <a:r>
              <a:rPr lang="en-US" sz="1400">
                <a:latin typeface="Times New Roman" pitchFamily="18" charset="0"/>
                <a:cs typeface="Times New Roman" pitchFamily="18" charset="0"/>
              </a:rPr>
              <a:t> de </a:t>
            </a:r>
            <a:r>
              <a:rPr lang="en-US" sz="1400" err="1">
                <a:latin typeface="Times New Roman" pitchFamily="18" charset="0"/>
                <a:cs typeface="Times New Roman" pitchFamily="18" charset="0"/>
              </a:rPr>
              <a:t>lichid</a:t>
            </a:r>
            <a:r>
              <a:rPr lang="en-US" sz="1400">
                <a:latin typeface="Times New Roman" pitchFamily="18" charset="0"/>
                <a:cs typeface="Times New Roman" pitchFamily="18" charset="0"/>
              </a:rPr>
              <a:t>;</a:t>
            </a:r>
          </a:p>
          <a:p>
            <a:pPr algn="just"/>
            <a:r>
              <a:rPr lang="en-US" sz="1400" i="1">
                <a:latin typeface="Times New Roman" pitchFamily="18" charset="0"/>
                <a:cs typeface="Times New Roman" pitchFamily="18" charset="0"/>
              </a:rPr>
              <a:t>	</a:t>
            </a:r>
            <a:r>
              <a:rPr lang="en-US" sz="1400" b="1" i="1" err="1">
                <a:latin typeface="Times New Roman" pitchFamily="18" charset="0"/>
                <a:cs typeface="Times New Roman" pitchFamily="18" charset="0"/>
              </a:rPr>
              <a:t>Curgerea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nesaturata</a:t>
            </a:r>
            <a:r>
              <a:rPr lang="en-US" sz="1400" b="1">
                <a:latin typeface="Times New Roman" pitchFamily="18" charset="0"/>
                <a:cs typeface="Times New Roman" pitchFamily="18" charset="0"/>
              </a:rPr>
              <a:t>- </a:t>
            </a:r>
            <a:r>
              <a:rPr lang="en-US" sz="1400" err="1">
                <a:latin typeface="Times New Roman" pitchFamily="18" charset="0"/>
                <a:cs typeface="Times New Roman" pitchFamily="18" charset="0"/>
              </a:rPr>
              <a:t>cand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porozitatea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partial </a:t>
            </a:r>
            <a:r>
              <a:rPr lang="en-US" sz="1400" err="1">
                <a:latin typeface="Times New Roman" pitchFamily="18" charset="0"/>
                <a:cs typeface="Times New Roman" pitchFamily="18" charset="0"/>
              </a:rPr>
              <a:t>umpluta</a:t>
            </a:r>
            <a:r>
              <a:rPr lang="en-US" sz="1400">
                <a:latin typeface="Times New Roman" pitchFamily="18" charset="0"/>
                <a:cs typeface="Times New Roman" pitchFamily="18" charset="0"/>
              </a:rPr>
              <a:t> cu </a:t>
            </a:r>
            <a:r>
              <a:rPr lang="en-US" sz="1400" err="1">
                <a:latin typeface="Times New Roman" pitchFamily="18" charset="0"/>
                <a:cs typeface="Times New Roman" pitchFamily="18" charset="0"/>
              </a:rPr>
              <a:t>lichid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restul</a:t>
            </a:r>
            <a:r>
              <a:rPr lang="en-US" sz="1400">
                <a:latin typeface="Times New Roman" pitchFamily="18" charset="0"/>
                <a:cs typeface="Times New Roman" pitchFamily="18" charset="0"/>
              </a:rPr>
              <a:t> cu </a:t>
            </a:r>
            <a:r>
              <a:rPr lang="en-US" sz="1400" err="1">
                <a:latin typeface="Times New Roman" pitchFamily="18" charset="0"/>
                <a:cs typeface="Times New Roman" pitchFamily="18" charset="0"/>
              </a:rPr>
              <a:t>aer</a:t>
            </a:r>
            <a:r>
              <a:rPr lang="en-US" sz="1400">
                <a:latin typeface="Times New Roman" pitchFamily="18" charset="0"/>
                <a:cs typeface="Times New Roman" pitchFamily="18" charset="0"/>
              </a:rPr>
              <a:t>; </a:t>
            </a:r>
          </a:p>
          <a:p>
            <a:pPr algn="just"/>
            <a:r>
              <a:rPr lang="en-US" sz="1400" i="1">
                <a:latin typeface="Times New Roman" pitchFamily="18" charset="0"/>
                <a:cs typeface="Times New Roman" pitchFamily="18" charset="0"/>
              </a:rPr>
              <a:t>	</a:t>
            </a:r>
            <a:r>
              <a:rPr lang="en-US" sz="1400" b="1" i="1" err="1">
                <a:latin typeface="Times New Roman" pitchFamily="18" charset="0"/>
                <a:cs typeface="Times New Roman" pitchFamily="18" charset="0"/>
              </a:rPr>
              <a:t>Curgerea</a:t>
            </a:r>
            <a:r>
              <a:rPr lang="en-US" sz="1400" b="1" i="1">
                <a:latin typeface="Times New Roman" pitchFamily="18" charset="0"/>
                <a:cs typeface="Times New Roman" pitchFamily="18" charset="0"/>
              </a:rPr>
              <a:t> </a:t>
            </a:r>
            <a:r>
              <a:rPr lang="ro-RO" sz="1400" b="1" i="1" smtClean="0">
                <a:latin typeface="Times New Roman" pitchFamily="18" charset="0"/>
                <a:cs typeface="Times New Roman" pitchFamily="18" charset="0"/>
              </a:rPr>
              <a:t>partial</a:t>
            </a:r>
            <a:r>
              <a:rPr lang="en-US" sz="1400" b="1" i="1" smtClean="0">
                <a:latin typeface="Times New Roman" pitchFamily="18" charset="0"/>
                <a:cs typeface="Times New Roman" pitchFamily="18" charset="0"/>
              </a:rPr>
              <a:t> </a:t>
            </a:r>
            <a:r>
              <a:rPr lang="en-US" sz="1400" b="1" i="1">
                <a:latin typeface="Times New Roman" pitchFamily="18" charset="0"/>
                <a:cs typeface="Times New Roman" pitchFamily="18" charset="0"/>
              </a:rPr>
              <a:t>saturate (</a:t>
            </a:r>
            <a:r>
              <a:rPr lang="en-US" sz="1400" b="1" i="1" err="1">
                <a:latin typeface="Times New Roman" pitchFamily="18" charset="0"/>
                <a:cs typeface="Times New Roman" pitchFamily="18" charset="0"/>
              </a:rPr>
              <a:t>variabil</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saturata</a:t>
            </a:r>
            <a:r>
              <a:rPr lang="en-US" sz="1400" b="1" i="1">
                <a:latin typeface="Times New Roman" pitchFamily="18" charset="0"/>
                <a:cs typeface="Times New Roman" pitchFamily="18" charset="0"/>
              </a:rPr>
              <a:t>)</a:t>
            </a:r>
            <a:r>
              <a:rPr lang="en-US" sz="1400" b="1">
                <a:latin typeface="Times New Roman" pitchFamily="18" charset="0"/>
                <a:cs typeface="Times New Roman" pitchFamily="18" charset="0"/>
              </a:rPr>
              <a:t>- </a:t>
            </a:r>
            <a:r>
              <a:rPr lang="en-US" sz="1400" err="1">
                <a:latin typeface="Times New Roman" pitchFamily="18" charset="0"/>
                <a:cs typeface="Times New Roman" pitchFamily="18" charset="0"/>
              </a:rPr>
              <a:t>cand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mai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multe</a:t>
            </a:r>
            <a:r>
              <a:rPr lang="en-US" sz="1400">
                <a:latin typeface="Times New Roman" pitchFamily="18" charset="0"/>
                <a:cs typeface="Times New Roman" pitchFamily="18" charset="0"/>
              </a:rPr>
              <a:t> zone saturate </a:t>
            </a:r>
            <a:r>
              <a:rPr lang="en-US" sz="1400" err="1">
                <a:latin typeface="Times New Roman" pitchFamily="18" charset="0"/>
                <a:cs typeface="Times New Roman" pitchFamily="18" charset="0"/>
              </a:rPr>
              <a:t>si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nesaturate</a:t>
            </a:r>
            <a:r>
              <a:rPr lang="en-US" sz="1400">
                <a:latin typeface="Times New Roman" pitchFamily="18" charset="0"/>
                <a:cs typeface="Times New Roman" pitchFamily="18" charset="0"/>
              </a:rPr>
              <a:t> pot </a:t>
            </a:r>
            <a:r>
              <a:rPr lang="en-US" sz="1400" err="1">
                <a:latin typeface="Times New Roman" pitchFamily="18" charset="0"/>
                <a:cs typeface="Times New Roman" pitchFamily="18" charset="0"/>
              </a:rPr>
              <a:t>coexista</a:t>
            </a:r>
            <a:r>
              <a:rPr lang="en-US" sz="1400">
                <a:latin typeface="Times New Roman" pitchFamily="18" charset="0"/>
                <a:cs typeface="Times New Roman" pitchFamily="18" charset="0"/>
              </a:rPr>
              <a:t>;</a:t>
            </a:r>
          </a:p>
          <a:p>
            <a:pPr algn="just"/>
            <a:r>
              <a:rPr lang="en-US" sz="1400" i="1">
                <a:latin typeface="Times New Roman" pitchFamily="18" charset="0"/>
                <a:cs typeface="Times New Roman" pitchFamily="18" charset="0"/>
              </a:rPr>
              <a:t>	</a:t>
            </a:r>
            <a:r>
              <a:rPr lang="en-US" sz="1400" b="1" i="1" err="1">
                <a:latin typeface="Times New Roman" pitchFamily="18" charset="0"/>
                <a:cs typeface="Times New Roman" pitchFamily="18" charset="0"/>
              </a:rPr>
              <a:t>Curgerea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omogena</a:t>
            </a:r>
            <a:r>
              <a:rPr lang="en-US" sz="1400" b="1">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atunci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cand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mediul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poros</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complet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saturat</a:t>
            </a:r>
            <a:r>
              <a:rPr lang="en-US" sz="1400">
                <a:latin typeface="Times New Roman" pitchFamily="18" charset="0"/>
                <a:cs typeface="Times New Roman" pitchFamily="18" charset="0"/>
              </a:rPr>
              <a:t> cu o </a:t>
            </a:r>
            <a:r>
              <a:rPr lang="en-US" sz="1400" err="1">
                <a:latin typeface="Times New Roman" pitchFamily="18" charset="0"/>
                <a:cs typeface="Times New Roman" pitchFamily="18" charset="0"/>
              </a:rPr>
              <a:t>singura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faza</a:t>
            </a:r>
            <a:r>
              <a:rPr lang="en-US" sz="1400">
                <a:latin typeface="Times New Roman" pitchFamily="18" charset="0"/>
                <a:cs typeface="Times New Roman" pitchFamily="18" charset="0"/>
              </a:rPr>
              <a:t>;</a:t>
            </a:r>
          </a:p>
          <a:p>
            <a:pPr algn="just"/>
            <a:r>
              <a:rPr lang="en-US" sz="1400" i="1">
                <a:latin typeface="Times New Roman" pitchFamily="18" charset="0"/>
                <a:cs typeface="Times New Roman" pitchFamily="18" charset="0"/>
              </a:rPr>
              <a:t>	</a:t>
            </a:r>
            <a:r>
              <a:rPr lang="en-US" sz="1400" b="1" i="1" err="1">
                <a:latin typeface="Times New Roman" pitchFamily="18" charset="0"/>
                <a:cs typeface="Times New Roman" pitchFamily="18" charset="0"/>
              </a:rPr>
              <a:t>Curgerea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eterogena</a:t>
            </a:r>
            <a:r>
              <a:rPr lang="en-US" sz="1400" b="1">
                <a:latin typeface="Times New Roman" pitchFamily="18" charset="0"/>
                <a:cs typeface="Times New Roman" pitchFamily="18" charset="0"/>
              </a:rPr>
              <a:t>-  </a:t>
            </a:r>
            <a:r>
              <a:rPr lang="en-US" sz="1400" err="1">
                <a:latin typeface="Times New Roman" pitchFamily="18" charset="0"/>
                <a:cs typeface="Times New Roman" pitchFamily="18" charset="0"/>
              </a:rPr>
              <a:t>cand</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mediul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poros</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saturat</a:t>
            </a:r>
            <a:r>
              <a:rPr lang="en-US" sz="1400">
                <a:latin typeface="Times New Roman" pitchFamily="18" charset="0"/>
                <a:cs typeface="Times New Roman" pitchFamily="18" charset="0"/>
              </a:rPr>
              <a:t> cu cu </a:t>
            </a:r>
            <a:r>
              <a:rPr lang="en-US" sz="1400" err="1">
                <a:latin typeface="Times New Roman" pitchFamily="18" charset="0"/>
                <a:cs typeface="Times New Roman" pitchFamily="18" charset="0"/>
              </a:rPr>
              <a:t>cel</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putin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doua</a:t>
            </a:r>
            <a:r>
              <a:rPr lang="en-US" sz="1400">
                <a:latin typeface="Times New Roman" pitchFamily="18" charset="0"/>
                <a:cs typeface="Times New Roman" pitchFamily="18" charset="0"/>
              </a:rPr>
              <a:t> faze. </a:t>
            </a:r>
            <a:r>
              <a:rPr lang="fr-FR" sz="1400" smtClean="0">
                <a:latin typeface="Times New Roman" pitchFamily="18" charset="0"/>
                <a:cs typeface="Times New Roman" pitchFamily="18" charset="0"/>
              </a:rPr>
              <a:t>Faptul </a:t>
            </a:r>
            <a:r>
              <a:rPr lang="fr-FR" sz="1400">
                <a:latin typeface="Times New Roman" pitchFamily="18" charset="0"/>
                <a:cs typeface="Times New Roman" pitchFamily="18" charset="0"/>
              </a:rPr>
              <a:t>ca </a:t>
            </a:r>
            <a:r>
              <a:rPr lang="fr-FR" sz="1400" err="1">
                <a:latin typeface="Times New Roman" pitchFamily="18" charset="0"/>
                <a:cs typeface="Times New Roman" pitchFamily="18" charset="0"/>
              </a:rPr>
              <a:t>prin</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mediul</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poros</a:t>
            </a:r>
            <a:r>
              <a:rPr lang="fr-FR" sz="1400">
                <a:latin typeface="Times New Roman" pitchFamily="18" charset="0"/>
                <a:cs typeface="Times New Roman" pitchFamily="18" charset="0"/>
              </a:rPr>
              <a:t> are </a:t>
            </a:r>
            <a:r>
              <a:rPr lang="fr-FR" sz="1400" err="1">
                <a:latin typeface="Times New Roman" pitchFamily="18" charset="0"/>
                <a:cs typeface="Times New Roman" pitchFamily="18" charset="0"/>
              </a:rPr>
              <a:t>loc</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curgerea</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unui</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singur</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fluid</a:t>
            </a:r>
            <a:r>
              <a:rPr lang="fr-FR" sz="1400">
                <a:latin typeface="Times New Roman" pitchFamily="18" charset="0"/>
                <a:cs typeface="Times New Roman" pitchFamily="18" charset="0"/>
              </a:rPr>
              <a:t>, nu </a:t>
            </a:r>
            <a:r>
              <a:rPr lang="fr-FR" sz="1400" err="1">
                <a:latin typeface="Times New Roman" pitchFamily="18" charset="0"/>
                <a:cs typeface="Times New Roman" pitchFamily="18" charset="0"/>
              </a:rPr>
              <a:t>însemneaza</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neaparat</a:t>
            </a:r>
            <a:r>
              <a:rPr lang="fr-FR" sz="1400">
                <a:latin typeface="Times New Roman" pitchFamily="18" charset="0"/>
                <a:cs typeface="Times New Roman" pitchFamily="18" charset="0"/>
              </a:rPr>
              <a:t> ca este o </a:t>
            </a:r>
            <a:r>
              <a:rPr lang="fr-FR" sz="1400" err="1">
                <a:latin typeface="Times New Roman" pitchFamily="18" charset="0"/>
                <a:cs typeface="Times New Roman" pitchFamily="18" charset="0"/>
              </a:rPr>
              <a:t>curgere</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omogena</a:t>
            </a:r>
            <a:r>
              <a:rPr lang="fr-FR" sz="1400">
                <a:latin typeface="Times New Roman" pitchFamily="18" charset="0"/>
                <a:cs typeface="Times New Roman" pitchFamily="18" charset="0"/>
              </a:rPr>
              <a:t>.</a:t>
            </a:r>
            <a:endParaRPr lang="en-US" sz="1400">
              <a:latin typeface="Times New Roman" pitchFamily="18" charset="0"/>
              <a:cs typeface="Times New Roman" pitchFamily="18" charset="0"/>
            </a:endParaRPr>
          </a:p>
          <a:p>
            <a:pPr algn="just"/>
            <a:r>
              <a:rPr lang="en-US" sz="1400" i="1">
                <a:latin typeface="Times New Roman" pitchFamily="18" charset="0"/>
                <a:cs typeface="Times New Roman" pitchFamily="18" charset="0"/>
              </a:rPr>
              <a:t>	</a:t>
            </a:r>
            <a:r>
              <a:rPr lang="en-US" sz="1400" b="1" i="1" err="1">
                <a:latin typeface="Times New Roman" pitchFamily="18" charset="0"/>
                <a:cs typeface="Times New Roman" pitchFamily="18" charset="0"/>
              </a:rPr>
              <a:t>Curgerea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1D</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sau</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unidimensionala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unidirectionala</a:t>
            </a:r>
            <a:r>
              <a:rPr lang="en-US" sz="1400" b="1" i="1">
                <a:latin typeface="Times New Roman" pitchFamily="18" charset="0"/>
                <a:cs typeface="Times New Roman" pitchFamily="18" charset="0"/>
              </a:rPr>
              <a:t>)</a:t>
            </a:r>
            <a:r>
              <a:rPr lang="en-US" sz="1400" b="1">
                <a:latin typeface="Times New Roman" pitchFamily="18" charset="0"/>
                <a:cs typeface="Times New Roman" pitchFamily="18" charset="0"/>
              </a:rPr>
              <a:t>: </a:t>
            </a:r>
            <a:r>
              <a:rPr lang="en-US" sz="1400" err="1">
                <a:latin typeface="Times New Roman" pitchFamily="18" charset="0"/>
                <a:cs typeface="Times New Roman" pitchFamily="18" charset="0"/>
              </a:rPr>
              <a:t>viteza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miscarii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descrisa</a:t>
            </a:r>
            <a:r>
              <a:rPr lang="en-US" sz="1400">
                <a:latin typeface="Times New Roman" pitchFamily="18" charset="0"/>
                <a:cs typeface="Times New Roman" pitchFamily="18" charset="0"/>
              </a:rPr>
              <a:t> de </a:t>
            </a:r>
            <a:r>
              <a:rPr lang="en-US" sz="1400" smtClean="0">
                <a:latin typeface="Times New Roman" pitchFamily="18" charset="0"/>
                <a:cs typeface="Times New Roman" pitchFamily="18" charset="0"/>
              </a:rPr>
              <a:t>o singura variabila spatiala;</a:t>
            </a:r>
            <a:endParaRPr lang="en-US" sz="1400">
              <a:latin typeface="Times New Roman" pitchFamily="18" charset="0"/>
              <a:cs typeface="Times New Roman" pitchFamily="18" charset="0"/>
            </a:endParaRPr>
          </a:p>
          <a:p>
            <a:pPr algn="just"/>
            <a:r>
              <a:rPr lang="en-US" sz="1400" i="1">
                <a:latin typeface="Times New Roman" pitchFamily="18" charset="0"/>
                <a:cs typeface="Times New Roman" pitchFamily="18" charset="0"/>
              </a:rPr>
              <a:t>	</a:t>
            </a:r>
            <a:r>
              <a:rPr lang="en-US" sz="1400" b="1" i="1" err="1">
                <a:latin typeface="Times New Roman" pitchFamily="18" charset="0"/>
                <a:cs typeface="Times New Roman" pitchFamily="18" charset="0"/>
              </a:rPr>
              <a:t>Curgerea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2D</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sau</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bidirectionala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plana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sau</a:t>
            </a:r>
            <a:r>
              <a:rPr lang="en-US" sz="1400" b="1" i="1">
                <a:latin typeface="Times New Roman" pitchFamily="18" charset="0"/>
                <a:cs typeface="Times New Roman" pitchFamily="18" charset="0"/>
              </a:rPr>
              <a:t> axial </a:t>
            </a:r>
            <a:r>
              <a:rPr lang="en-US" sz="1400" b="1" i="1" err="1">
                <a:latin typeface="Times New Roman" pitchFamily="18" charset="0"/>
                <a:cs typeface="Times New Roman" pitchFamily="18" charset="0"/>
              </a:rPr>
              <a:t>simetrica</a:t>
            </a:r>
            <a:r>
              <a:rPr lang="en-US" sz="1400" b="1" i="1">
                <a:latin typeface="Times New Roman" pitchFamily="18" charset="0"/>
                <a:cs typeface="Times New Roman" pitchFamily="18" charset="0"/>
              </a:rPr>
              <a:t>)</a:t>
            </a:r>
            <a:r>
              <a:rPr lang="en-US" sz="1400" b="1">
                <a:latin typeface="Times New Roman" pitchFamily="18" charset="0"/>
                <a:cs typeface="Times New Roman" pitchFamily="18" charset="0"/>
              </a:rPr>
              <a:t>: </a:t>
            </a:r>
            <a:r>
              <a:rPr lang="en-US" sz="1400" err="1">
                <a:latin typeface="Times New Roman" pitchFamily="18" charset="0"/>
                <a:cs typeface="Times New Roman" pitchFamily="18" charset="0"/>
              </a:rPr>
              <a:t>viteza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miscarii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descrisa</a:t>
            </a:r>
            <a:r>
              <a:rPr lang="en-US" sz="1400">
                <a:latin typeface="Times New Roman" pitchFamily="18" charset="0"/>
                <a:cs typeface="Times New Roman" pitchFamily="18" charset="0"/>
              </a:rPr>
              <a:t> de </a:t>
            </a:r>
            <a:r>
              <a:rPr lang="en-US" sz="1400" smtClean="0">
                <a:latin typeface="Times New Roman" pitchFamily="18" charset="0"/>
                <a:cs typeface="Times New Roman" pitchFamily="18" charset="0"/>
              </a:rPr>
              <a:t>doua </a:t>
            </a:r>
            <a:r>
              <a:rPr lang="en-US" sz="1400" err="1">
                <a:latin typeface="Times New Roman" pitchFamily="18" charset="0"/>
                <a:cs typeface="Times New Roman" pitchFamily="18" charset="0"/>
              </a:rPr>
              <a:t>variabile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spatiale</a:t>
            </a:r>
            <a:r>
              <a:rPr lang="en-US" sz="1400">
                <a:latin typeface="Times New Roman" pitchFamily="18" charset="0"/>
                <a:cs typeface="Times New Roman" pitchFamily="18" charset="0"/>
              </a:rPr>
              <a:t>;</a:t>
            </a:r>
          </a:p>
          <a:p>
            <a:pPr algn="just"/>
            <a:r>
              <a:rPr lang="en-US" sz="1400" i="1">
                <a:latin typeface="Times New Roman" pitchFamily="18" charset="0"/>
                <a:cs typeface="Times New Roman" pitchFamily="18" charset="0"/>
              </a:rPr>
              <a:t>	</a:t>
            </a:r>
            <a:r>
              <a:rPr lang="en-US" sz="1400" b="1" i="1" err="1">
                <a:latin typeface="Times New Roman" pitchFamily="18" charset="0"/>
                <a:cs typeface="Times New Roman" pitchFamily="18" charset="0"/>
              </a:rPr>
              <a:t>Curgerea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3D</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sau</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tridimensionala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spatiala</a:t>
            </a:r>
            <a:r>
              <a:rPr lang="en-US" sz="1400" b="1" i="1">
                <a:latin typeface="Times New Roman" pitchFamily="18" charset="0"/>
                <a:cs typeface="Times New Roman" pitchFamily="18" charset="0"/>
              </a:rPr>
              <a:t>)</a:t>
            </a:r>
            <a:r>
              <a:rPr lang="en-US" sz="1400" b="1">
                <a:latin typeface="Times New Roman" pitchFamily="18" charset="0"/>
                <a:cs typeface="Times New Roman" pitchFamily="18" charset="0"/>
              </a:rPr>
              <a: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viteza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miscarii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este</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descrisa</a:t>
            </a:r>
            <a:r>
              <a:rPr lang="en-US" sz="1400">
                <a:latin typeface="Times New Roman" pitchFamily="18" charset="0"/>
                <a:cs typeface="Times New Roman" pitchFamily="18" charset="0"/>
              </a:rPr>
              <a:t> de </a:t>
            </a:r>
            <a:r>
              <a:rPr lang="en-US" sz="1400" smtClean="0">
                <a:latin typeface="Times New Roman" pitchFamily="18" charset="0"/>
                <a:cs typeface="Times New Roman" pitchFamily="18" charset="0"/>
              </a:rPr>
              <a:t>trei variabile spatiale;</a:t>
            </a:r>
            <a:endParaRPr lang="en-US" sz="1400">
              <a:latin typeface="Times New Roman" pitchFamily="18" charset="0"/>
              <a:cs typeface="Times New Roman" pitchFamily="18" charset="0"/>
            </a:endParaRPr>
          </a:p>
          <a:p>
            <a:pPr algn="just"/>
            <a:r>
              <a:rPr lang="en-US" sz="1400" i="1">
                <a:latin typeface="Times New Roman" pitchFamily="18" charset="0"/>
                <a:cs typeface="Times New Roman" pitchFamily="18" charset="0"/>
              </a:rPr>
              <a:t>	</a:t>
            </a:r>
            <a:r>
              <a:rPr lang="en-US" sz="1400" b="1" i="1" err="1">
                <a:latin typeface="Times New Roman" pitchFamily="18" charset="0"/>
                <a:cs typeface="Times New Roman" pitchFamily="18" charset="0"/>
              </a:rPr>
              <a:t>Curgerea</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3D</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variabil</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saturata</a:t>
            </a:r>
            <a:r>
              <a:rPr lang="en-US" sz="1400" b="1" i="1">
                <a:latin typeface="Times New Roman" pitchFamily="18" charset="0"/>
                <a:cs typeface="Times New Roman" pitchFamily="18" charset="0"/>
              </a:rPr>
              <a:t>, la </a:t>
            </a:r>
            <a:r>
              <a:rPr lang="en-US" sz="1400" b="1" i="1" err="1">
                <a:latin typeface="Times New Roman" pitchFamily="18" charset="0"/>
                <a:cs typeface="Times New Roman" pitchFamily="18" charset="0"/>
              </a:rPr>
              <a:t>densitate</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constanta</a:t>
            </a:r>
            <a:r>
              <a:rPr lang="en-US" sz="1400" b="1" i="1">
                <a:latin typeface="Times New Roman" pitchFamily="18" charset="0"/>
                <a:cs typeface="Times New Roman" pitchFamily="18" charset="0"/>
              </a:rPr>
              <a:t>:</a:t>
            </a:r>
            <a:r>
              <a:rPr lang="en-US" sz="1400" b="1">
                <a:latin typeface="Times New Roman" pitchFamily="18" charset="0"/>
                <a:cs typeface="Times New Roman" pitchFamily="18" charset="0"/>
              </a:rPr>
              <a:t> </a:t>
            </a:r>
            <a:r>
              <a:rPr lang="fr-FR" sz="1400">
                <a:latin typeface="Times New Roman" pitchFamily="18" charset="0"/>
                <a:cs typeface="Times New Roman" pitchFamily="18" charset="0"/>
              </a:rPr>
              <a:t>in </a:t>
            </a:r>
            <a:r>
              <a:rPr lang="fr-FR" sz="1400" err="1">
                <a:latin typeface="Times New Roman" pitchFamily="18" charset="0"/>
                <a:cs typeface="Times New Roman" pitchFamily="18" charset="0"/>
              </a:rPr>
              <a:t>acest</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caz</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sunt</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doua</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faze</a:t>
            </a:r>
            <a:r>
              <a:rPr lang="fr-FR" sz="1400">
                <a:latin typeface="Times New Roman" pitchFamily="18" charset="0"/>
                <a:cs typeface="Times New Roman" pitchFamily="18" charset="0"/>
              </a:rPr>
              <a:t> : </a:t>
            </a:r>
            <a:r>
              <a:rPr lang="fr-FR" sz="1400" err="1">
                <a:latin typeface="Times New Roman" pitchFamily="18" charset="0"/>
                <a:cs typeface="Times New Roman" pitchFamily="18" charset="0"/>
              </a:rPr>
              <a:t>aer</a:t>
            </a:r>
            <a:r>
              <a:rPr lang="fr-FR" sz="1400">
                <a:latin typeface="Times New Roman" pitchFamily="18" charset="0"/>
                <a:cs typeface="Times New Roman" pitchFamily="18" charset="0"/>
              </a:rPr>
              <a:t> si </a:t>
            </a:r>
            <a:r>
              <a:rPr lang="fr-FR" sz="1400" err="1">
                <a:latin typeface="Times New Roman" pitchFamily="18" charset="0"/>
                <a:cs typeface="Times New Roman" pitchFamily="18" charset="0"/>
              </a:rPr>
              <a:t>lichid</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variabil</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saturate</a:t>
            </a:r>
            <a:r>
              <a:rPr lang="fr-FR" sz="1400">
                <a:latin typeface="Times New Roman" pitchFamily="18" charset="0"/>
                <a:cs typeface="Times New Roman" pitchFamily="18" charset="0"/>
              </a:rPr>
              <a:t>. </a:t>
            </a:r>
            <a:endParaRPr lang="fr-FR" sz="1400" smtClean="0">
              <a:latin typeface="Times New Roman" pitchFamily="18" charset="0"/>
              <a:cs typeface="Times New Roman" pitchFamily="18" charset="0"/>
            </a:endParaRPr>
          </a:p>
          <a:p>
            <a:pPr marL="0" indent="0" algn="just">
              <a:buNone/>
            </a:pPr>
            <a:endParaRPr lang="fr-FR" sz="1400" smtClean="0">
              <a:latin typeface="Times New Roman" pitchFamily="18" charset="0"/>
              <a:cs typeface="Times New Roman" pitchFamily="18" charset="0"/>
            </a:endParaRPr>
          </a:p>
          <a:p>
            <a:pPr algn="just"/>
            <a:r>
              <a:rPr lang="en-US" sz="1400" b="1">
                <a:latin typeface="Times New Roman" pitchFamily="18" charset="0"/>
                <a:cs typeface="Times New Roman" pitchFamily="18" charset="0"/>
              </a:rPr>
              <a:t>	</a:t>
            </a:r>
            <a:r>
              <a:rPr lang="fr-FR" sz="1400" err="1">
                <a:latin typeface="Times New Roman" pitchFamily="18" charset="0"/>
                <a:cs typeface="Times New Roman" pitchFamily="18" charset="0"/>
              </a:rPr>
              <a:t>Fenomenul</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curgerii</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prin</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mediile</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poroase</a:t>
            </a:r>
            <a:r>
              <a:rPr lang="fr-FR" sz="1400">
                <a:latin typeface="Times New Roman" pitchFamily="18" charset="0"/>
                <a:cs typeface="Times New Roman" pitchFamily="18" charset="0"/>
              </a:rPr>
              <a:t> este </a:t>
            </a:r>
            <a:r>
              <a:rPr lang="fr-FR" sz="1400" err="1">
                <a:latin typeface="Times New Roman" pitchFamily="18" charset="0"/>
                <a:cs typeface="Times New Roman" pitchFamily="18" charset="0"/>
              </a:rPr>
              <a:t>foarte</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complex</a:t>
            </a:r>
            <a:r>
              <a:rPr lang="fr-FR" sz="1400">
                <a:latin typeface="Times New Roman" pitchFamily="18" charset="0"/>
                <a:cs typeface="Times New Roman" pitchFamily="18" charset="0"/>
              </a:rPr>
              <a:t> si </a:t>
            </a:r>
            <a:r>
              <a:rPr lang="fr-FR" sz="1400" err="1">
                <a:latin typeface="Times New Roman" pitchFamily="18" charset="0"/>
                <a:cs typeface="Times New Roman" pitchFamily="18" charset="0"/>
              </a:rPr>
              <a:t>poate</a:t>
            </a:r>
            <a:r>
              <a:rPr lang="fr-FR" sz="1400">
                <a:latin typeface="Times New Roman" pitchFamily="18" charset="0"/>
                <a:cs typeface="Times New Roman" pitchFamily="18" charset="0"/>
              </a:rPr>
              <a:t> fi </a:t>
            </a:r>
            <a:r>
              <a:rPr lang="fr-FR" sz="1400" err="1">
                <a:latin typeface="Times New Roman" pitchFamily="18" charset="0"/>
                <a:cs typeface="Times New Roman" pitchFamily="18" charset="0"/>
              </a:rPr>
              <a:t>evaluat</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numai</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pe</a:t>
            </a:r>
            <a:r>
              <a:rPr lang="fr-FR" sz="1400">
                <a:latin typeface="Times New Roman" pitchFamily="18" charset="0"/>
                <a:cs typeface="Times New Roman" pitchFamily="18" charset="0"/>
              </a:rPr>
              <a:t> cale </a:t>
            </a:r>
            <a:r>
              <a:rPr lang="fr-FR" sz="1400" err="1">
                <a:latin typeface="Times New Roman" pitchFamily="18" charset="0"/>
                <a:cs typeface="Times New Roman" pitchFamily="18" charset="0"/>
              </a:rPr>
              <a:t>indirecta</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pe</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modele</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sau</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prin</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masurarea</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unor</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marimi</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macroscopice</a:t>
            </a:r>
            <a:r>
              <a:rPr lang="fr-FR" sz="1400">
                <a:latin typeface="Times New Roman" pitchFamily="18" charset="0"/>
                <a:cs typeface="Times New Roman" pitchFamily="18" charset="0"/>
              </a:rPr>
              <a:t> care </a:t>
            </a:r>
            <a:r>
              <a:rPr lang="fr-FR" sz="1400" err="1">
                <a:latin typeface="Times New Roman" pitchFamily="18" charset="0"/>
                <a:cs typeface="Times New Roman" pitchFamily="18" charset="0"/>
              </a:rPr>
              <a:t>descriu</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curgerea</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Curgerea</a:t>
            </a:r>
            <a:r>
              <a:rPr lang="fr-FR" sz="1400">
                <a:latin typeface="Times New Roman" pitchFamily="18" charset="0"/>
                <a:cs typeface="Times New Roman" pitchFamily="18" charset="0"/>
              </a:rPr>
              <a:t> va </a:t>
            </a:r>
            <a:r>
              <a:rPr lang="fr-FR" sz="1400" err="1">
                <a:latin typeface="Times New Roman" pitchFamily="18" charset="0"/>
                <a:cs typeface="Times New Roman" pitchFamily="18" charset="0"/>
              </a:rPr>
              <a:t>putea</a:t>
            </a:r>
            <a:r>
              <a:rPr lang="fr-FR" sz="1400">
                <a:latin typeface="Times New Roman" pitchFamily="18" charset="0"/>
                <a:cs typeface="Times New Roman" pitchFamily="18" charset="0"/>
              </a:rPr>
              <a:t> fi </a:t>
            </a:r>
            <a:r>
              <a:rPr lang="fr-FR" sz="1400" err="1">
                <a:latin typeface="Times New Roman" pitchFamily="18" charset="0"/>
                <a:cs typeface="Times New Roman" pitchFamily="18" charset="0"/>
              </a:rPr>
              <a:t>abordata</a:t>
            </a:r>
            <a:r>
              <a:rPr lang="fr-FR" sz="1400">
                <a:latin typeface="Times New Roman" pitchFamily="18" charset="0"/>
                <a:cs typeface="Times New Roman" pitchFamily="18" charset="0"/>
              </a:rPr>
              <a:t> in </a:t>
            </a:r>
            <a:r>
              <a:rPr lang="fr-FR" sz="1400" err="1">
                <a:latin typeface="Times New Roman" pitchFamily="18" charset="0"/>
                <a:cs typeface="Times New Roman" pitchFamily="18" charset="0"/>
              </a:rPr>
              <a:t>doua</a:t>
            </a:r>
            <a:r>
              <a:rPr lang="fr-FR" sz="1400">
                <a:latin typeface="Times New Roman" pitchFamily="18" charset="0"/>
                <a:cs typeface="Times New Roman" pitchFamily="18" charset="0"/>
              </a:rPr>
              <a:t> </a:t>
            </a:r>
            <a:r>
              <a:rPr lang="fr-FR" sz="1400" err="1">
                <a:latin typeface="Times New Roman" pitchFamily="18" charset="0"/>
                <a:cs typeface="Times New Roman" pitchFamily="18" charset="0"/>
              </a:rPr>
              <a:t>moduri</a:t>
            </a:r>
            <a:r>
              <a:rPr lang="fr-FR" sz="1400">
                <a:latin typeface="Times New Roman" pitchFamily="18" charset="0"/>
                <a:cs typeface="Times New Roman" pitchFamily="18" charset="0"/>
              </a:rPr>
              <a:t>: la </a:t>
            </a:r>
            <a:r>
              <a:rPr lang="fr-FR" sz="1400" b="1" i="1" err="1">
                <a:latin typeface="Times New Roman" pitchFamily="18" charset="0"/>
                <a:cs typeface="Times New Roman" pitchFamily="18" charset="0"/>
              </a:rPr>
              <a:t>scara</a:t>
            </a:r>
            <a:r>
              <a:rPr lang="fr-FR" sz="1400" b="1">
                <a:latin typeface="Times New Roman" pitchFamily="18" charset="0"/>
                <a:cs typeface="Times New Roman" pitchFamily="18" charset="0"/>
              </a:rPr>
              <a:t> </a:t>
            </a:r>
            <a:r>
              <a:rPr lang="fr-FR" sz="1400" b="1" i="1">
                <a:latin typeface="Times New Roman" pitchFamily="18" charset="0"/>
                <a:cs typeface="Times New Roman" pitchFamily="18" charset="0"/>
              </a:rPr>
              <a:t>micro</a:t>
            </a:r>
            <a:r>
              <a:rPr lang="fr-FR" sz="1400" b="1">
                <a:latin typeface="Times New Roman" pitchFamily="18" charset="0"/>
                <a:cs typeface="Times New Roman" pitchFamily="18" charset="0"/>
              </a:rPr>
              <a:t> </a:t>
            </a:r>
            <a:r>
              <a:rPr lang="fr-FR" sz="1400">
                <a:latin typeface="Times New Roman" pitchFamily="18" charset="0"/>
                <a:cs typeface="Times New Roman" pitchFamily="18" charset="0"/>
              </a:rPr>
              <a:t>si la </a:t>
            </a:r>
            <a:r>
              <a:rPr lang="fr-FR" sz="1400" b="1" i="1" err="1">
                <a:latin typeface="Times New Roman" pitchFamily="18" charset="0"/>
                <a:cs typeface="Times New Roman" pitchFamily="18" charset="0"/>
              </a:rPr>
              <a:t>scara</a:t>
            </a:r>
            <a:r>
              <a:rPr lang="fr-FR" sz="1400" b="1">
                <a:latin typeface="Times New Roman" pitchFamily="18" charset="0"/>
                <a:cs typeface="Times New Roman" pitchFamily="18" charset="0"/>
              </a:rPr>
              <a:t> </a:t>
            </a:r>
            <a:r>
              <a:rPr lang="fr-FR" sz="1400" b="1" i="1">
                <a:latin typeface="Times New Roman" pitchFamily="18" charset="0"/>
                <a:cs typeface="Times New Roman" pitchFamily="18" charset="0"/>
              </a:rPr>
              <a:t>macro</a:t>
            </a:r>
            <a:r>
              <a:rPr lang="fr-FR" sz="1400" i="1">
                <a:latin typeface="Times New Roman" pitchFamily="18" charset="0"/>
                <a:cs typeface="Times New Roman" pitchFamily="18" charset="0"/>
              </a:rPr>
              <a:t>.</a:t>
            </a:r>
            <a:r>
              <a:rPr lang="fr-FR"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marL="0" indent="0" algn="just">
              <a:buNone/>
            </a:pPr>
            <a:r>
              <a:rPr lang="fr-FR" sz="1400" i="1">
                <a:latin typeface="Times New Roman" pitchFamily="18" charset="0"/>
                <a:cs typeface="Times New Roman" pitchFamily="18" charset="0"/>
              </a:rPr>
              <a:t>            </a:t>
            </a:r>
            <a:endParaRPr lang="fr-FR" sz="1400" i="1" smtClean="0">
              <a:latin typeface="Times New Roman" pitchFamily="18" charset="0"/>
              <a:cs typeface="Times New Roman" pitchFamily="18" charset="0"/>
            </a:endParaRPr>
          </a:p>
          <a:p>
            <a:pPr algn="just"/>
            <a:r>
              <a:rPr lang="fr-FR" sz="1400" smtClean="0">
                <a:latin typeface="Times New Roman" pitchFamily="18" charset="0"/>
                <a:cs typeface="Times New Roman" pitchFamily="18" charset="0"/>
              </a:rPr>
              <a:t>	Miscarea fluidelor într-un mediu poros are loc ca urmare a actiunii a patru forte care pot intervin în procesul miscarii</a:t>
            </a:r>
            <a:r>
              <a:rPr lang="fr-FR" sz="1400" b="1" smtClean="0">
                <a:latin typeface="Times New Roman" pitchFamily="18" charset="0"/>
                <a:cs typeface="Times New Roman" pitchFamily="18" charset="0"/>
              </a:rPr>
              <a:t>: motoare, de frecare, de interfata si de gravitatie</a:t>
            </a:r>
            <a:r>
              <a:rPr lang="fr-FR" sz="1400" smtClean="0">
                <a:latin typeface="Times New Roman" pitchFamily="18" charset="0"/>
                <a:cs typeface="Times New Roman" pitchFamily="18" charset="0"/>
              </a:rPr>
              <a:t>. </a:t>
            </a:r>
            <a:endParaRPr lang="en-US" sz="1400" smtClean="0">
              <a:latin typeface="Times New Roman" pitchFamily="18" charset="0"/>
              <a:cs typeface="Times New Roman" pitchFamily="18" charset="0"/>
            </a:endParaRPr>
          </a:p>
          <a:p>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xmlns="" val="103924661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962400" cy="609600"/>
          </a:xfrm>
          <a:solidFill>
            <a:schemeClr val="tx2">
              <a:lumMod val="20000"/>
              <a:lumOff val="80000"/>
            </a:schemeClr>
          </a:solidFill>
          <a:ln w="28575">
            <a:solidFill>
              <a:schemeClr val="tx2">
                <a:lumMod val="60000"/>
                <a:lumOff val="40000"/>
              </a:schemeClr>
            </a:solidFill>
          </a:ln>
        </p:spPr>
        <p:txBody>
          <a:bodyPr>
            <a:normAutofit fontScale="90000"/>
          </a:bodyPr>
          <a:lstStyle/>
          <a:p>
            <a:pPr algn="l"/>
            <a:r>
              <a:rPr lang="en-US" sz="1400" b="1" smtClean="0"/>
              <a:t>	</a:t>
            </a:r>
            <a:r>
              <a:rPr lang="en-US" sz="1800" b="1" smtClean="0">
                <a:latin typeface="Times New Roman" pitchFamily="18" charset="0"/>
                <a:cs typeface="Times New Roman" pitchFamily="18" charset="0"/>
              </a:rPr>
              <a:t>2.2 </a:t>
            </a:r>
            <a:r>
              <a:rPr lang="en-US" sz="1800" b="1" err="1">
                <a:latin typeface="Times New Roman" pitchFamily="18" charset="0"/>
                <a:cs typeface="Times New Roman" pitchFamily="18" charset="0"/>
              </a:rPr>
              <a:t>Legi</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fenomenologice</a:t>
            </a:r>
            <a:r>
              <a:rPr lang="en-US" sz="1800">
                <a:latin typeface="Times New Roman" pitchFamily="18" charset="0"/>
                <a:cs typeface="Times New Roman" pitchFamily="18" charset="0"/>
              </a:rPr>
              <a:t/>
            </a:r>
            <a:br>
              <a:rPr lang="en-US" sz="1800">
                <a:latin typeface="Times New Roman" pitchFamily="18" charset="0"/>
                <a:cs typeface="Times New Roman" pitchFamily="18" charset="0"/>
              </a:rPr>
            </a:br>
            <a:r>
              <a:rPr lang="en-US" sz="1800">
                <a:latin typeface="Times New Roman" pitchFamily="18" charset="0"/>
                <a:cs typeface="Times New Roman" pitchFamily="18" charset="0"/>
              </a:rPr>
              <a:t> 	</a:t>
            </a:r>
            <a:r>
              <a:rPr lang="en-US" sz="1800" b="1" smtClean="0">
                <a:latin typeface="Times New Roman" pitchFamily="18" charset="0"/>
                <a:cs typeface="Times New Roman" pitchFamily="18" charset="0"/>
              </a:rPr>
              <a:t>2.2.1</a:t>
            </a:r>
            <a:r>
              <a:rPr lang="en-US" sz="1800" smtClean="0">
                <a:latin typeface="Times New Roman" pitchFamily="18" charset="0"/>
                <a:cs typeface="Times New Roman" pitchFamily="18" charset="0"/>
              </a:rPr>
              <a:t> </a:t>
            </a:r>
            <a:r>
              <a:rPr lang="en-US" sz="1800" b="1" err="1">
                <a:latin typeface="Times New Roman" pitchFamily="18" charset="0"/>
                <a:cs typeface="Times New Roman" pitchFamily="18" charset="0"/>
              </a:rPr>
              <a:t>Legea</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lui</a:t>
            </a:r>
            <a:r>
              <a:rPr lang="en-US" sz="1800" b="1">
                <a:latin typeface="Times New Roman" pitchFamily="18" charset="0"/>
                <a:cs typeface="Times New Roman" pitchFamily="18" charset="0"/>
              </a:rPr>
              <a:t> Darcy</a:t>
            </a:r>
            <a:r>
              <a:rPr lang="en-US" sz="1800">
                <a:latin typeface="Times New Roman" pitchFamily="18" charset="0"/>
                <a:cs typeface="Times New Roman" pitchFamily="18" charset="0"/>
              </a:rPr>
              <a:t/>
            </a:r>
            <a:br>
              <a:rPr lang="en-US" sz="1800">
                <a:latin typeface="Times New Roman" pitchFamily="18" charset="0"/>
                <a:cs typeface="Times New Roman" pitchFamily="18" charset="0"/>
              </a:rPr>
            </a:br>
            <a:endParaRPr lang="en-US" sz="1800">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914400"/>
                <a:ext cx="8229600" cy="5715000"/>
              </a:xfrm>
              <a:solidFill>
                <a:schemeClr val="accent1">
                  <a:lumMod val="20000"/>
                  <a:lumOff val="80000"/>
                </a:schemeClr>
              </a:solidFill>
            </p:spPr>
            <p:txBody>
              <a:bodyPr>
                <a:normAutofit fontScale="92500" lnSpcReduction="10000"/>
              </a:bodyPr>
              <a:lstStyle/>
              <a:p>
                <a:pPr>
                  <a:lnSpc>
                    <a:spcPct val="160000"/>
                  </a:lnSpc>
                </a:pPr>
                <a:r>
                  <a:rPr lang="en-US" sz="1500">
                    <a:latin typeface="Times New Roman" pitchFamily="18" charset="0"/>
                    <a:cs typeface="Times New Roman" pitchFamily="18" charset="0"/>
                  </a:rPr>
                  <a:t>Din </a:t>
                </a:r>
                <a:r>
                  <a:rPr lang="en-US" sz="1500" err="1">
                    <a:latin typeface="Times New Roman" pitchFamily="18" charset="0"/>
                    <a:cs typeface="Times New Roman" pitchFamily="18" charset="0"/>
                  </a:rPr>
                  <a:t>punct</a:t>
                </a:r>
                <a:r>
                  <a:rPr lang="en-US" sz="1500">
                    <a:latin typeface="Times New Roman" pitchFamily="18" charset="0"/>
                    <a:cs typeface="Times New Roman" pitchFamily="18" charset="0"/>
                  </a:rPr>
                  <a:t> de </a:t>
                </a:r>
                <a:r>
                  <a:rPr lang="en-US" sz="1500" err="1">
                    <a:latin typeface="Times New Roman" pitchFamily="18" charset="0"/>
                    <a:cs typeface="Times New Roman" pitchFamily="18" charset="0"/>
                  </a:rPr>
                  <a:t>vedere</a:t>
                </a:r>
                <a:r>
                  <a:rPr lang="en-US" sz="1500">
                    <a:latin typeface="Times New Roman" pitchFamily="18" charset="0"/>
                    <a:cs typeface="Times New Roman" pitchFamily="18" charset="0"/>
                  </a:rPr>
                  <a:t> microscopic </a:t>
                </a:r>
                <a:r>
                  <a:rPr lang="en-US" sz="1500" err="1">
                    <a:latin typeface="Times New Roman" pitchFamily="18" charset="0"/>
                    <a:cs typeface="Times New Roman" pitchFamily="18" charset="0"/>
                  </a:rPr>
                  <a:t>în</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interiorul</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mediului</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poros</a:t>
                </a:r>
                <a:r>
                  <a:rPr lang="en-US" sz="1500">
                    <a:latin typeface="Times New Roman" pitchFamily="18" charset="0"/>
                    <a:cs typeface="Times New Roman" pitchFamily="18" charset="0"/>
                  </a:rPr>
                  <a:t> are </a:t>
                </a:r>
                <a:r>
                  <a:rPr lang="en-US" sz="1500" err="1">
                    <a:latin typeface="Times New Roman" pitchFamily="18" charset="0"/>
                    <a:cs typeface="Times New Roman" pitchFamily="18" charset="0"/>
                  </a:rPr>
                  <a:t>loc</a:t>
                </a:r>
                <a:r>
                  <a:rPr lang="en-US" sz="1500">
                    <a:latin typeface="Times New Roman" pitchFamily="18" charset="0"/>
                    <a:cs typeface="Times New Roman" pitchFamily="18" charset="0"/>
                  </a:rPr>
                  <a:t> o </a:t>
                </a:r>
                <a:r>
                  <a:rPr lang="en-US" sz="1500" err="1">
                    <a:latin typeface="Times New Roman" pitchFamily="18" charset="0"/>
                    <a:cs typeface="Times New Roman" pitchFamily="18" charset="0"/>
                  </a:rPr>
                  <a:t>curgere</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foarte</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complicată</a:t>
                </a:r>
                <a:r>
                  <a:rPr lang="en-US" sz="1500">
                    <a:latin typeface="Times New Roman" pitchFamily="18" charset="0"/>
                    <a:cs typeface="Times New Roman" pitchFamily="18" charset="0"/>
                  </a:rPr>
                  <a:t> care </a:t>
                </a:r>
                <a:r>
                  <a:rPr lang="en-US" sz="1500" err="1">
                    <a:latin typeface="Times New Roman" pitchFamily="18" charset="0"/>
                    <a:cs typeface="Times New Roman" pitchFamily="18" charset="0"/>
                  </a:rPr>
                  <a:t>depinde</a:t>
                </a:r>
                <a:r>
                  <a:rPr lang="en-US" sz="1500">
                    <a:latin typeface="Times New Roman" pitchFamily="18" charset="0"/>
                    <a:cs typeface="Times New Roman" pitchFamily="18" charset="0"/>
                  </a:rPr>
                  <a:t> de </a:t>
                </a:r>
                <a:r>
                  <a:rPr lang="en-US" sz="1500" err="1">
                    <a:latin typeface="Times New Roman" pitchFamily="18" charset="0"/>
                    <a:cs typeface="Times New Roman" pitchFamily="18" charset="0"/>
                  </a:rPr>
                  <a:t>geometria</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mediului</a:t>
                </a:r>
                <a:r>
                  <a:rPr lang="en-US" sz="1500">
                    <a:latin typeface="Times New Roman" pitchFamily="18" charset="0"/>
                    <a:cs typeface="Times New Roman" pitchFamily="18" charset="0"/>
                  </a:rPr>
                  <a:t> . De </a:t>
                </a:r>
                <a:r>
                  <a:rPr lang="en-US" sz="1500" err="1">
                    <a:latin typeface="Times New Roman" pitchFamily="18" charset="0"/>
                    <a:cs typeface="Times New Roman" pitchFamily="18" charset="0"/>
                  </a:rPr>
                  <a:t>aceea</a:t>
                </a:r>
                <a:r>
                  <a:rPr lang="en-US" sz="1500">
                    <a:latin typeface="Times New Roman" pitchFamily="18" charset="0"/>
                    <a:cs typeface="Times New Roman" pitchFamily="18" charset="0"/>
                  </a:rPr>
                  <a:t> se introduce o </a:t>
                </a:r>
                <a:r>
                  <a:rPr lang="en-US" sz="1500" i="1" err="1">
                    <a:latin typeface="Times New Roman" pitchFamily="18" charset="0"/>
                    <a:cs typeface="Times New Roman" pitchFamily="18" charset="0"/>
                  </a:rPr>
                  <a:t>viteză</a:t>
                </a:r>
                <a:r>
                  <a:rPr lang="en-US" sz="1500" i="1">
                    <a:latin typeface="Times New Roman" pitchFamily="18" charset="0"/>
                    <a:cs typeface="Times New Roman" pitchFamily="18" charset="0"/>
                  </a:rPr>
                  <a:t/>
                </a:r>
                <a:r>
                  <a:rPr lang="en-US" sz="1500" i="1" err="1">
                    <a:latin typeface="Times New Roman" pitchFamily="18" charset="0"/>
                    <a:cs typeface="Times New Roman" pitchFamily="18" charset="0"/>
                  </a:rPr>
                  <a:t>medie</a:t>
                </a:r>
                <a:r>
                  <a:rPr lang="en-US" sz="1500">
                    <a:latin typeface="Times New Roman" pitchFamily="18" charset="0"/>
                    <a:cs typeface="Times New Roman" pitchFamily="18" charset="0"/>
                  </a:rPr>
                  <a:t>, </a:t>
                </a:r>
                <a:r>
                  <a:rPr lang="en-US" sz="1500" err="1">
                    <a:latin typeface="Times New Roman" pitchFamily="18" charset="0"/>
                    <a:cs typeface="Times New Roman" pitchFamily="18" charset="0"/>
                  </a:rPr>
                  <a:t>viteza</a:t>
                </a:r>
                <a:r>
                  <a:rPr lang="en-US" sz="1500">
                    <a:latin typeface="Times New Roman" pitchFamily="18" charset="0"/>
                    <a:cs typeface="Times New Roman" pitchFamily="18" charset="0"/>
                  </a:rPr>
                  <a:t> de </a:t>
                </a:r>
                <a:r>
                  <a:rPr lang="en-US" sz="1500" err="1">
                    <a:latin typeface="Times New Roman" pitchFamily="18" charset="0"/>
                    <a:cs typeface="Times New Roman" pitchFamily="18" charset="0"/>
                  </a:rPr>
                  <a:t>curgere</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prin</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secţiunea</a:t>
                </a:r>
                <a:r>
                  <a:rPr lang="en-US" sz="1500">
                    <a:latin typeface="Times New Roman" pitchFamily="18" charset="0"/>
                    <a:cs typeface="Times New Roman" pitchFamily="18" charset="0"/>
                  </a:rPr>
                  <a:t> de </a:t>
                </a:r>
                <a:r>
                  <a:rPr lang="en-US" sz="1500" err="1">
                    <a:latin typeface="Times New Roman" pitchFamily="18" charset="0"/>
                    <a:cs typeface="Times New Roman" pitchFamily="18" charset="0"/>
                  </a:rPr>
                  <a:t>arie</a:t>
                </a:r>
                <a:r>
                  <a:rPr lang="en-US" sz="1500">
                    <a:latin typeface="Times New Roman" pitchFamily="18" charset="0"/>
                    <a:cs typeface="Times New Roman" pitchFamily="18" charset="0"/>
                  </a:rPr>
                  <a:t> S</a:t>
                </a:r>
                <a:r>
                  <a:rPr lang="en-US" sz="1500" i="1">
                    <a:latin typeface="Times New Roman" pitchFamily="18" charset="0"/>
                    <a:cs typeface="Times New Roman" pitchFamily="18" charset="0"/>
                  </a:rPr>
                  <a:t/>
                </a:r>
                <a:r>
                  <a:rPr lang="en-US" sz="1500">
                    <a:latin typeface="Times New Roman" pitchFamily="18" charset="0"/>
                    <a:cs typeface="Times New Roman" pitchFamily="18" charset="0"/>
                  </a:rPr>
                  <a:t>a </a:t>
                </a:r>
                <a:r>
                  <a:rPr lang="en-US" sz="1500" err="1">
                    <a:latin typeface="Times New Roman" pitchFamily="18" charset="0"/>
                    <a:cs typeface="Times New Roman" pitchFamily="18" charset="0"/>
                  </a:rPr>
                  <a:t>tubului</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umplut</a:t>
                </a:r>
                <a:r>
                  <a:rPr lang="en-US" sz="1500">
                    <a:latin typeface="Times New Roman" pitchFamily="18" charset="0"/>
                    <a:cs typeface="Times New Roman" pitchFamily="18" charset="0"/>
                  </a:rPr>
                  <a:t> cu </a:t>
                </a:r>
                <a:r>
                  <a:rPr lang="en-US" sz="1500" err="1">
                    <a:latin typeface="Times New Roman" pitchFamily="18" charset="0"/>
                    <a:cs typeface="Times New Roman" pitchFamily="18" charset="0"/>
                  </a:rPr>
                  <a:t>mediu</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poros</a:t>
                </a:r>
                <a:r>
                  <a:rPr lang="en-US" sz="1500">
                    <a:latin typeface="Times New Roman" pitchFamily="18" charset="0"/>
                    <a:cs typeface="Times New Roman" pitchFamily="18" charset="0"/>
                  </a:rPr>
                  <a:t>. </a:t>
                </a:r>
                <a:r>
                  <a:rPr lang="en-US" sz="1500" err="1">
                    <a:latin typeface="Times New Roman" pitchFamily="18" charset="0"/>
                    <a:cs typeface="Times New Roman" pitchFamily="18" charset="0"/>
                  </a:rPr>
                  <a:t>Astfel</a:t>
                </a:r>
                <a:r>
                  <a:rPr lang="en-US" sz="1500">
                    <a:latin typeface="Times New Roman" pitchFamily="18" charset="0"/>
                    <a:cs typeface="Times New Roman" pitchFamily="18" charset="0"/>
                  </a:rPr>
                  <a:t>, </a:t>
                </a:r>
                <a:r>
                  <a:rPr lang="en-US" sz="1500" err="1">
                    <a:latin typeface="Times New Roman" pitchFamily="18" charset="0"/>
                    <a:cs typeface="Times New Roman" pitchFamily="18" charset="0"/>
                  </a:rPr>
                  <a:t>în</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cazul</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unidimensional</a:t>
                </a:r>
                <a:r>
                  <a:rPr lang="en-US" sz="1500">
                    <a:latin typeface="Times New Roman" pitchFamily="18" charset="0"/>
                    <a:cs typeface="Times New Roman" pitchFamily="18" charset="0"/>
                  </a:rPr>
                  <a:t>, </a:t>
                </a:r>
                <a:r>
                  <a:rPr lang="en-US" sz="1500" err="1">
                    <a:latin typeface="Times New Roman" pitchFamily="18" charset="0"/>
                    <a:cs typeface="Times New Roman" pitchFamily="18" charset="0"/>
                  </a:rPr>
                  <a:t>pentru</a:t>
                </a:r>
                <a:r>
                  <a:rPr lang="en-US" sz="1500">
                    <a:latin typeface="Times New Roman" pitchFamily="18" charset="0"/>
                    <a:cs typeface="Times New Roman" pitchFamily="18" charset="0"/>
                  </a:rPr>
                  <a:t> un </a:t>
                </a:r>
                <a:r>
                  <a:rPr lang="en-US" sz="1500" err="1">
                    <a:latin typeface="Times New Roman" pitchFamily="18" charset="0"/>
                    <a:cs typeface="Times New Roman" pitchFamily="18" charset="0"/>
                  </a:rPr>
                  <a:t>regim</a:t>
                </a:r>
                <a:r>
                  <a:rPr lang="en-US" sz="1500">
                    <a:latin typeface="Times New Roman" pitchFamily="18" charset="0"/>
                    <a:cs typeface="Times New Roman" pitchFamily="18" charset="0"/>
                  </a:rPr>
                  <a:t> laminar de </a:t>
                </a:r>
                <a:r>
                  <a:rPr lang="en-US" sz="1500" err="1">
                    <a:latin typeface="Times New Roman" pitchFamily="18" charset="0"/>
                    <a:cs typeface="Times New Roman" pitchFamily="18" charset="0"/>
                  </a:rPr>
                  <a:t>curgere</a:t>
                </a:r>
                <a:r>
                  <a:rPr lang="en-US" sz="1500">
                    <a:latin typeface="Times New Roman" pitchFamily="18" charset="0"/>
                    <a:cs typeface="Times New Roman" pitchFamily="18" charset="0"/>
                  </a:rPr>
                  <a:t>, Darcy a </a:t>
                </a:r>
                <a:r>
                  <a:rPr lang="en-US" sz="1500" err="1">
                    <a:latin typeface="Times New Roman" pitchFamily="18" charset="0"/>
                    <a:cs typeface="Times New Roman" pitchFamily="18" charset="0"/>
                  </a:rPr>
                  <a:t>stabilit</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legătura</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dintre</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debitul</a:t>
                </a:r>
                <a:r>
                  <a:rPr lang="en-US" sz="1500">
                    <a:latin typeface="Times New Roman" pitchFamily="18" charset="0"/>
                    <a:cs typeface="Times New Roman" pitchFamily="18" charset="0"/>
                  </a:rPr>
                  <a:t> specific q=Q/S </a:t>
                </a:r>
                <a:r>
                  <a:rPr lang="en-US" sz="1500" err="1">
                    <a:latin typeface="Times New Roman" pitchFamily="18" charset="0"/>
                    <a:cs typeface="Times New Roman" pitchFamily="18" charset="0"/>
                  </a:rPr>
                  <a:t>numit</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şi</a:t>
                </a:r>
                <a:r>
                  <a:rPr lang="en-US" sz="1500">
                    <a:latin typeface="Times New Roman" pitchFamily="18" charset="0"/>
                    <a:cs typeface="Times New Roman" pitchFamily="18" charset="0"/>
                  </a:rPr>
                  <a:t> flux de </a:t>
                </a:r>
                <a:r>
                  <a:rPr lang="en-US" sz="1500" err="1">
                    <a:latin typeface="Times New Roman" pitchFamily="18" charset="0"/>
                    <a:cs typeface="Times New Roman" pitchFamily="18" charset="0"/>
                  </a:rPr>
                  <a:t>curgere</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sau</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viteza</a:t>
                </a:r>
                <a:r>
                  <a:rPr lang="en-US" sz="1500">
                    <a:latin typeface="Times New Roman" pitchFamily="18" charset="0"/>
                    <a:cs typeface="Times New Roman" pitchFamily="18" charset="0"/>
                  </a:rPr>
                  <a:t> Darcy, </a:t>
                </a:r>
                <a:r>
                  <a:rPr lang="en-US" sz="1500" err="1">
                    <a:latin typeface="Times New Roman" pitchFamily="18" charset="0"/>
                    <a:cs typeface="Times New Roman" pitchFamily="18" charset="0"/>
                  </a:rPr>
                  <a:t>şi</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sarcina</a:t>
                </a:r>
                <a:r>
                  <a:rPr lang="en-US" sz="1500">
                    <a:latin typeface="Times New Roman" pitchFamily="18" charset="0"/>
                    <a:cs typeface="Times New Roman" pitchFamily="18" charset="0"/>
                  </a:rPr>
                  <a:t/>
                </a:r>
                <a:r>
                  <a:rPr lang="en-US" sz="1500" err="1">
                    <a:latin typeface="Times New Roman" pitchFamily="18" charset="0"/>
                    <a:cs typeface="Times New Roman" pitchFamily="18" charset="0"/>
                  </a:rPr>
                  <a:t>hidraulică</a:t>
                </a:r>
                <a:r>
                  <a:rPr lang="en-US" sz="1500" smtClean="0">
                    <a:latin typeface="Times New Roman" pitchFamily="18" charset="0"/>
                    <a:cs typeface="Times New Roman" pitchFamily="18" charset="0"/>
                  </a:rPr>
                  <a:t>:</a:t>
                </a:r>
                <a:endParaRPr lang="en-US" sz="1400">
                  <a:latin typeface="Times New Roman" pitchFamily="18" charset="0"/>
                  <a:cs typeface="Times New Roman" pitchFamily="18" charset="0"/>
                </a:endParaRPr>
              </a:p>
              <a:p>
                <a:pPr marL="0" indent="0">
                  <a:buNone/>
                </a:pPr>
                <a:r>
                  <a:rPr lang="en-US" sz="1500">
                    <a:latin typeface="Times New Roman" pitchFamily="18" charset="0"/>
                    <a:cs typeface="Times New Roman" pitchFamily="18" charset="0"/>
                  </a:rPr>
                  <a:t> </a:t>
                </a:r>
                <a:endParaRPr lang="en-US" sz="1500" smtClean="0">
                  <a:latin typeface="Times New Roman" pitchFamily="18" charset="0"/>
                  <a:cs typeface="Times New Roman" pitchFamily="18" charset="0"/>
                </a:endParaRPr>
              </a:p>
              <a:p>
                <a:pPr marL="0" indent="0" algn="r">
                  <a:buNone/>
                </a:pPr>
                <a14:m>
                  <m:oMath xmlns:m="http://schemas.openxmlformats.org/officeDocument/2006/math">
                    <m:acc>
                      <m:accPr>
                        <m:chr m:val="⃗"/>
                        <m:ctrlPr>
                          <a:rPr lang="en-US" sz="1400" b="1" i="1">
                            <a:latin typeface="Cambria Math"/>
                          </a:rPr>
                        </m:ctrlPr>
                      </m:accPr>
                      <m:e>
                        <m:r>
                          <a:rPr lang="en-US" sz="1400" b="1" i="1">
                            <a:latin typeface="Cambria Math"/>
                          </a:rPr>
                          <m:t>𝒒</m:t>
                        </m:r>
                      </m:e>
                    </m:acc>
                    <m:r>
                      <a:rPr lang="en-US" sz="1400" b="1" i="1">
                        <a:latin typeface="Cambria Math"/>
                      </a:rPr>
                      <m:t>=</m:t>
                    </m:r>
                    <m:acc>
                      <m:accPr>
                        <m:chr m:val="⃗"/>
                        <m:ctrlPr>
                          <a:rPr lang="en-US" sz="1400" b="1" i="1">
                            <a:latin typeface="Cambria Math"/>
                          </a:rPr>
                        </m:ctrlPr>
                      </m:accPr>
                      <m:e>
                        <m:r>
                          <a:rPr lang="en-US" sz="1400" b="1" i="1">
                            <a:latin typeface="Cambria Math"/>
                          </a:rPr>
                          <m:t>𝑼</m:t>
                        </m:r>
                      </m:e>
                    </m:acc>
                    <m:r>
                      <a:rPr lang="en-US" sz="1400" b="1" i="1">
                        <a:latin typeface="Cambria Math"/>
                      </a:rPr>
                      <m:t>=</m:t>
                    </m:r>
                    <m:r>
                      <a:rPr lang="en-US" sz="1400" b="1" i="1">
                        <a:latin typeface="Cambria Math"/>
                      </a:rPr>
                      <m:t>𝒌</m:t>
                    </m:r>
                    <m:f>
                      <m:fPr>
                        <m:ctrlPr>
                          <a:rPr lang="en-US" sz="1400" b="1" i="1">
                            <a:latin typeface="Cambria Math"/>
                          </a:rPr>
                        </m:ctrlPr>
                      </m:fPr>
                      <m:num>
                        <m:r>
                          <a:rPr lang="en-US" sz="1400" b="1" i="1">
                            <a:latin typeface="Cambria Math"/>
                          </a:rPr>
                          <m:t>∆</m:t>
                        </m:r>
                        <m:r>
                          <a:rPr lang="en-US" sz="1400" b="1" i="1">
                            <a:latin typeface="Cambria Math"/>
                          </a:rPr>
                          <m:t>𝑯</m:t>
                        </m:r>
                      </m:num>
                      <m:den>
                        <m:r>
                          <a:rPr lang="en-US" sz="1400" b="1" i="1">
                            <a:latin typeface="Cambria Math"/>
                          </a:rPr>
                          <m:t>𝑳</m:t>
                        </m:r>
                      </m:den>
                    </m:f>
                  </m:oMath>
                </a14:m>
                <a:r>
                  <a:rPr lang="en-US" sz="1500" b="1">
                    <a:latin typeface="Times New Roman" pitchFamily="18" charset="0"/>
                    <a:cs typeface="Times New Roman" pitchFamily="18" charset="0"/>
                  </a:rPr>
                  <a:t/>
                </a:r>
                <a:r>
                  <a:rPr lang="en-US" sz="1500">
                    <a:latin typeface="Times New Roman" pitchFamily="18" charset="0"/>
                    <a:cs typeface="Times New Roman" pitchFamily="18" charset="0"/>
                  </a:rPr>
                  <a:t/>
                </a:r>
                <a:r>
                  <a:rPr lang="en-US" sz="1500" smtClean="0">
                    <a:latin typeface="Times New Roman" pitchFamily="18" charset="0"/>
                    <a:cs typeface="Times New Roman" pitchFamily="18" charset="0"/>
                  </a:rPr>
                  <a:t/>
                </a:r>
                <a:r>
                  <a:rPr lang="en-US" sz="1400">
                    <a:latin typeface="Times New Roman" pitchFamily="18" charset="0"/>
                    <a:cs typeface="Times New Roman" pitchFamily="18" charset="0"/>
                  </a:rPr>
                  <a:t>(5)</a:t>
                </a:r>
              </a:p>
              <a:p>
                <a:pPr marL="0" indent="0">
                  <a:buNone/>
                </a:pPr>
                <a:endParaRPr lang="en-US" sz="2200">
                  <a:latin typeface="Times New Roman" pitchFamily="18" charset="0"/>
                  <a:cs typeface="Times New Roman" pitchFamily="18" charset="0"/>
                </a:endParaRPr>
              </a:p>
              <a:p>
                <a:pPr marL="0" indent="0">
                  <a:buNone/>
                </a:pPr>
                <a:r>
                  <a:rPr lang="en-US" sz="2200" smtClean="0">
                    <a:latin typeface="Times New Roman" pitchFamily="18" charset="0"/>
                    <a:cs typeface="Times New Roman" pitchFamily="18" charset="0"/>
                  </a:rPr>
                  <a:t/>
                </a:r>
                <a:r>
                  <a:rPr lang="en-US" sz="2200" i="1" smtClean="0">
                    <a:latin typeface="Times New Roman" pitchFamily="18" charset="0"/>
                    <a:cs typeface="Times New Roman" pitchFamily="18" charset="0"/>
                  </a:rPr>
                  <a:t>                                </a:t>
                </a:r>
                <a:endParaRPr lang="en-US" sz="2200" smtClean="0">
                  <a:latin typeface="Times New Roman" pitchFamily="18" charset="0"/>
                  <a:cs typeface="Times New Roman" pitchFamily="18" charset="0"/>
                </a:endParaRPr>
              </a:p>
              <a:p>
                <a:pPr marL="0" indent="0">
                  <a:buNone/>
                </a:pPr>
                <a:r>
                  <a:rPr lang="en-US" sz="4300" smtClean="0">
                    <a:latin typeface="Times New Roman" pitchFamily="18" charset="0"/>
                    <a:cs typeface="Times New Roman" pitchFamily="18" charset="0"/>
                  </a:rPr>
                  <a:t/>
                </a:r>
              </a:p>
              <a:p>
                <a:pPr marL="0" indent="0">
                  <a:buNone/>
                </a:pPr>
                <a:r>
                  <a:rPr lang="en-US" sz="4300">
                    <a:latin typeface="Times New Roman" pitchFamily="18" charset="0"/>
                    <a:cs typeface="Times New Roman" pitchFamily="18" charset="0"/>
                  </a:rPr>
                  <a:t> </a:t>
                </a:r>
              </a:p>
              <a:p>
                <a:pPr marL="0" indent="0">
                  <a:buNone/>
                </a:pPr>
                <a:r>
                  <a:rPr lang="en-US" sz="3500">
                    <a:latin typeface="Times New Roman" pitchFamily="18" charset="0"/>
                    <a:cs typeface="Times New Roman" pitchFamily="18" charset="0"/>
                  </a:rPr>
                  <a:t>	 </a:t>
                </a:r>
              </a:p>
              <a:p>
                <a:pPr marL="0" indent="0">
                  <a:buNone/>
                </a:pPr>
                <a:r>
                  <a:rPr lang="en-US" sz="3500">
                    <a:latin typeface="Times New Roman" pitchFamily="18" charset="0"/>
                    <a:cs typeface="Times New Roman" pitchFamily="18" charset="0"/>
                  </a:rPr>
                  <a:t/>
                </a:r>
              </a:p>
              <a:p>
                <a:pPr marL="0" indent="0">
                  <a:buNone/>
                </a:pPr>
                <a:r>
                  <a:rPr lang="en-US" sz="2500"/>
                  <a:t/>
                </a:r>
                <a:endParaRPr lang="en-US" sz="250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5715000"/>
              </a:xfrm>
              <a:blipFill rotWithShape="1">
                <a:blip r:embed="rId2"/>
                <a:stretch>
                  <a:fillRect l="-2593" r="-593" b="-2239"/>
                </a:stretch>
              </a:blipFill>
            </p:spPr>
            <p:txBody>
              <a:bodyPr/>
              <a:lstStyle/>
              <a:p>
                <a:r>
                  <a:rPr lang="en-US">
                    <a:noFill/>
                  </a:rPr>
                  <a:t> </a:t>
                </a:r>
              </a:p>
            </p:txBody>
          </p:sp>
        </mc:Fallback>
      </mc:AlternateContent>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914400" y="3352801"/>
            <a:ext cx="2209800" cy="3124199"/>
          </a:xfrm>
          <a:prstGeom prst="rect">
            <a:avLst/>
          </a:prstGeom>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3666506" y="4343400"/>
            <a:ext cx="4563094" cy="2057400"/>
          </a:xfrm>
          <a:prstGeom prst="rect">
            <a:avLst/>
          </a:prstGeom>
        </p:spPr>
      </p:pic>
    </p:spTree>
    <p:extLst>
      <p:ext uri="{BB962C8B-B14F-4D97-AF65-F5344CB8AC3E}">
        <p14:creationId xmlns:p14="http://schemas.microsoft.com/office/powerpoint/2010/main" xmlns="" val="369422976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962400" cy="609600"/>
          </a:xfrm>
          <a:solidFill>
            <a:schemeClr val="tx2">
              <a:lumMod val="20000"/>
              <a:lumOff val="80000"/>
            </a:schemeClr>
          </a:solidFill>
          <a:ln w="28575">
            <a:solidFill>
              <a:schemeClr val="tx2">
                <a:lumMod val="60000"/>
                <a:lumOff val="40000"/>
              </a:schemeClr>
            </a:solidFill>
          </a:ln>
        </p:spPr>
        <p:txBody>
          <a:bodyPr>
            <a:normAutofit fontScale="90000"/>
          </a:bodyPr>
          <a:lstStyle/>
          <a:p>
            <a:pPr algn="l"/>
            <a:r>
              <a:rPr lang="en-US" sz="1400" b="1" smtClean="0"/>
              <a:t>	</a:t>
            </a:r>
            <a:r>
              <a:rPr lang="en-US" sz="1800" b="1" smtClean="0">
                <a:latin typeface="Times New Roman" pitchFamily="18" charset="0"/>
                <a:cs typeface="Times New Roman" pitchFamily="18" charset="0"/>
              </a:rPr>
              <a:t>2.2 </a:t>
            </a:r>
            <a:r>
              <a:rPr lang="en-US" sz="1800" b="1" err="1">
                <a:latin typeface="Times New Roman" pitchFamily="18" charset="0"/>
                <a:cs typeface="Times New Roman" pitchFamily="18" charset="0"/>
              </a:rPr>
              <a:t>Legi</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fenomenologice</a:t>
            </a:r>
            <a:r>
              <a:rPr lang="en-US" sz="1800">
                <a:latin typeface="Times New Roman" pitchFamily="18" charset="0"/>
                <a:cs typeface="Times New Roman" pitchFamily="18" charset="0"/>
              </a:rPr>
              <a:t/>
            </a:r>
            <a:br>
              <a:rPr lang="en-US" sz="1800">
                <a:latin typeface="Times New Roman" pitchFamily="18" charset="0"/>
                <a:cs typeface="Times New Roman" pitchFamily="18" charset="0"/>
              </a:rPr>
            </a:br>
            <a:r>
              <a:rPr lang="en-US" sz="1800">
                <a:latin typeface="Times New Roman" pitchFamily="18" charset="0"/>
                <a:cs typeface="Times New Roman" pitchFamily="18" charset="0"/>
              </a:rPr>
              <a:t> 	</a:t>
            </a:r>
            <a:r>
              <a:rPr lang="en-US" sz="1800" b="1" smtClean="0">
                <a:latin typeface="Times New Roman" pitchFamily="18" charset="0"/>
                <a:cs typeface="Times New Roman" pitchFamily="18" charset="0"/>
              </a:rPr>
              <a:t>2.2.1</a:t>
            </a:r>
            <a:r>
              <a:rPr lang="en-US" sz="1800" smtClean="0">
                <a:latin typeface="Times New Roman" pitchFamily="18" charset="0"/>
                <a:cs typeface="Times New Roman" pitchFamily="18" charset="0"/>
              </a:rPr>
              <a:t> </a:t>
            </a:r>
            <a:r>
              <a:rPr lang="en-US" sz="1800" b="1" err="1">
                <a:latin typeface="Times New Roman" pitchFamily="18" charset="0"/>
                <a:cs typeface="Times New Roman" pitchFamily="18" charset="0"/>
              </a:rPr>
              <a:t>Legea</a:t>
            </a:r>
            <a:r>
              <a:rPr lang="en-US" sz="1800" b="1">
                <a:latin typeface="Times New Roman" pitchFamily="18" charset="0"/>
                <a:cs typeface="Times New Roman" pitchFamily="18" charset="0"/>
              </a:rPr>
              <a:t> </a:t>
            </a:r>
            <a:r>
              <a:rPr lang="en-US" sz="1800" b="1" err="1">
                <a:latin typeface="Times New Roman" pitchFamily="18" charset="0"/>
                <a:cs typeface="Times New Roman" pitchFamily="18" charset="0"/>
              </a:rPr>
              <a:t>lui</a:t>
            </a:r>
            <a:r>
              <a:rPr lang="en-US" sz="1800" b="1">
                <a:latin typeface="Times New Roman" pitchFamily="18" charset="0"/>
                <a:cs typeface="Times New Roman" pitchFamily="18" charset="0"/>
              </a:rPr>
              <a:t> Darcy</a:t>
            </a:r>
            <a:r>
              <a:rPr lang="en-US" sz="1800">
                <a:latin typeface="Times New Roman" pitchFamily="18" charset="0"/>
                <a:cs typeface="Times New Roman" pitchFamily="18" charset="0"/>
              </a:rPr>
              <a:t/>
            </a:r>
            <a:br>
              <a:rPr lang="en-US" sz="1800">
                <a:latin typeface="Times New Roman" pitchFamily="18" charset="0"/>
                <a:cs typeface="Times New Roman" pitchFamily="18" charset="0"/>
              </a:rPr>
            </a:br>
            <a:endParaRPr lang="en-US" sz="1800">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914400"/>
                <a:ext cx="8229600" cy="5715000"/>
              </a:xfrm>
              <a:solidFill>
                <a:schemeClr val="accent1">
                  <a:lumMod val="20000"/>
                  <a:lumOff val="80000"/>
                </a:schemeClr>
              </a:solidFill>
            </p:spPr>
            <p:txBody>
              <a:bodyPr>
                <a:normAutofit fontScale="47500" lnSpcReduction="20000"/>
              </a:bodyPr>
              <a:lstStyle/>
              <a:p>
                <a:pPr marL="0" indent="0">
                  <a:buNone/>
                </a:pPr>
                <a:r>
                  <a:rPr lang="en-US" sz="4300">
                    <a:latin typeface="Times New Roman" pitchFamily="18" charset="0"/>
                    <a:cs typeface="Times New Roman" pitchFamily="18" charset="0"/>
                  </a:rPr>
                  <a:t> </a:t>
                </a:r>
                <a:endParaRPr lang="en-US" sz="2900">
                  <a:latin typeface="Times New Roman" pitchFamily="18" charset="0"/>
                  <a:cs typeface="Times New Roman" pitchFamily="18" charset="0"/>
                </a:endParaRPr>
              </a:p>
              <a:p>
                <a:r>
                  <a:rPr lang="en-US" sz="2900">
                    <a:latin typeface="Times New Roman" pitchFamily="18" charset="0"/>
                    <a:cs typeface="Times New Roman" pitchFamily="18" charset="0"/>
                  </a:rPr>
                  <a:t/>
                </a:r>
                <a:r>
                  <a:rPr lang="en-US" sz="2900" smtClean="0">
                    <a:latin typeface="Times New Roman" pitchFamily="18" charset="0"/>
                    <a:cs typeface="Times New Roman" pitchFamily="18" charset="0"/>
                  </a:rPr>
                  <a:t>Putem </a:t>
                </a:r>
                <a:r>
                  <a:rPr lang="en-US" sz="2900" err="1">
                    <a:latin typeface="Times New Roman" pitchFamily="18" charset="0"/>
                    <a:cs typeface="Times New Roman" pitchFamily="18" charset="0"/>
                  </a:rPr>
                  <a:t>scrie</a:t>
                </a:r>
                <a:r>
                  <a:rPr lang="en-US" sz="2900">
                    <a:latin typeface="Times New Roman" pitchFamily="18" charset="0"/>
                    <a:cs typeface="Times New Roman" pitchFamily="18" charset="0"/>
                  </a:rPr>
                  <a:t/>
                </a:r>
                <a:r>
                  <a:rPr lang="en-US" sz="2900" u="sng" err="1">
                    <a:latin typeface="Times New Roman" pitchFamily="18" charset="0"/>
                    <a:cs typeface="Times New Roman" pitchFamily="18" charset="0"/>
                  </a:rPr>
                  <a:t>ecuaţia</a:t>
                </a:r>
                <a:r>
                  <a:rPr lang="en-US" sz="2900" u="sng">
                    <a:latin typeface="Times New Roman" pitchFamily="18" charset="0"/>
                    <a:cs typeface="Times New Roman" pitchFamily="18" charset="0"/>
                  </a:rPr>
                  <a:t/>
                </a:r>
                <a:r>
                  <a:rPr lang="en-US" sz="2900" u="sng" err="1">
                    <a:latin typeface="Times New Roman" pitchFamily="18" charset="0"/>
                    <a:cs typeface="Times New Roman" pitchFamily="18" charset="0"/>
                  </a:rPr>
                  <a:t>diferenţială</a:t>
                </a:r>
                <a:r>
                  <a:rPr lang="en-US" sz="2900" u="sng">
                    <a:latin typeface="Times New Roman" pitchFamily="18" charset="0"/>
                    <a:cs typeface="Times New Roman" pitchFamily="18" charset="0"/>
                  </a:rPr>
                  <a:t> a </a:t>
                </a:r>
                <a:r>
                  <a:rPr lang="en-US" sz="2900" u="sng" err="1">
                    <a:latin typeface="Times New Roman" pitchFamily="18" charset="0"/>
                    <a:cs typeface="Times New Roman" pitchFamily="18" charset="0"/>
                  </a:rPr>
                  <a:t>curgerii</a:t>
                </a:r>
                <a:r>
                  <a:rPr lang="en-US" sz="2900" smtClean="0">
                    <a:latin typeface="Times New Roman" pitchFamily="18" charset="0"/>
                    <a:cs typeface="Times New Roman" pitchFamily="18" charset="0"/>
                  </a:rPr>
                  <a:t>:</a:t>
                </a:r>
              </a:p>
              <a:p>
                <a:endParaRPr lang="en-US" sz="2900">
                  <a:latin typeface="Times New Roman" pitchFamily="18" charset="0"/>
                  <a:cs typeface="Times New Roman" pitchFamily="18" charset="0"/>
                </a:endParaRPr>
              </a:p>
              <a:p>
                <a:pPr marL="0" indent="0">
                  <a:buNone/>
                </a:pPr>
                <a:r>
                  <a:rPr lang="en-US" sz="2900">
                    <a:latin typeface="Times New Roman" pitchFamily="18" charset="0"/>
                    <a:cs typeface="Times New Roman" pitchFamily="18" charset="0"/>
                  </a:rPr>
                  <a:t> </a:t>
                </a:r>
              </a:p>
              <a:p>
                <a:pPr marL="0" indent="0" algn="r">
                  <a:buNone/>
                </a:pPr>
                <a14:m>
                  <m:oMath xmlns:m="http://schemas.openxmlformats.org/officeDocument/2006/math">
                    <m:r>
                      <a:rPr lang="en-US" sz="2900" b="1" i="1">
                        <a:latin typeface="Cambria Math"/>
                      </a:rPr>
                      <m:t>𝒒</m:t>
                    </m:r>
                    <m:r>
                      <a:rPr lang="en-US" sz="2900" b="1" i="1">
                        <a:latin typeface="Cambria Math"/>
                      </a:rPr>
                      <m:t>=−</m:t>
                    </m:r>
                    <m:r>
                      <a:rPr lang="en-US" sz="2900" b="1" i="1">
                        <a:latin typeface="Cambria Math"/>
                      </a:rPr>
                      <m:t>𝒌</m:t>
                    </m:r>
                    <m:f>
                      <m:fPr>
                        <m:ctrlPr>
                          <a:rPr lang="en-US" sz="2900" b="1" i="1">
                            <a:latin typeface="Cambria Math"/>
                          </a:rPr>
                        </m:ctrlPr>
                      </m:fPr>
                      <m:num>
                        <m:r>
                          <a:rPr lang="en-US" sz="2900" b="1" i="1">
                            <a:latin typeface="Cambria Math"/>
                          </a:rPr>
                          <m:t>𝒅𝑯</m:t>
                        </m:r>
                      </m:num>
                      <m:den>
                        <m:r>
                          <a:rPr lang="en-US" sz="2900" b="1" i="1">
                            <a:latin typeface="Cambria Math"/>
                          </a:rPr>
                          <m:t>𝒅𝑳</m:t>
                        </m:r>
                      </m:den>
                    </m:f>
                  </m:oMath>
                </a14:m>
                <a:r>
                  <a:rPr lang="en-US" sz="2900">
                    <a:latin typeface="Times New Roman" pitchFamily="18" charset="0"/>
                    <a:cs typeface="Times New Roman" pitchFamily="18" charset="0"/>
                  </a:rPr>
                  <a:t/>
                </a:r>
                <a:r>
                  <a:rPr lang="en-US" sz="2900" smtClean="0">
                    <a:latin typeface="Times New Roman" pitchFamily="18" charset="0"/>
                    <a:cs typeface="Times New Roman" pitchFamily="18" charset="0"/>
                  </a:rPr>
                  <a:t/>
                </a:r>
                <a:r>
                  <a:rPr lang="en-US" sz="2900">
                    <a:latin typeface="Times New Roman" pitchFamily="18" charset="0"/>
                    <a:cs typeface="Times New Roman" pitchFamily="18" charset="0"/>
                  </a:rPr>
                  <a:t>(6</a:t>
                </a:r>
                <a:r>
                  <a:rPr lang="en-US" sz="2900" smtClean="0">
                    <a:latin typeface="Times New Roman" pitchFamily="18" charset="0"/>
                    <a:cs typeface="Times New Roman" pitchFamily="18" charset="0"/>
                  </a:rPr>
                  <a:t>)</a:t>
                </a:r>
              </a:p>
              <a:p>
                <a:pPr marL="0" indent="0" algn="r">
                  <a:buNone/>
                </a:pPr>
                <a:endParaRPr lang="en-US" sz="2900">
                  <a:latin typeface="Times New Roman" pitchFamily="18" charset="0"/>
                  <a:cs typeface="Times New Roman" pitchFamily="18" charset="0"/>
                </a:endParaRPr>
              </a:p>
              <a:p>
                <a:pPr marL="0" indent="0">
                  <a:buNone/>
                </a:pPr>
                <a:r>
                  <a:rPr lang="en-US" sz="2900" i="1">
                    <a:latin typeface="Times New Roman" pitchFamily="18" charset="0"/>
                    <a:cs typeface="Times New Roman" pitchFamily="18" charset="0"/>
                  </a:rPr>
                  <a:t> </a:t>
                </a:r>
                <a:endParaRPr lang="en-US" sz="2900">
                  <a:latin typeface="Times New Roman" pitchFamily="18" charset="0"/>
                  <a:cs typeface="Times New Roman" pitchFamily="18" charset="0"/>
                </a:endParaRPr>
              </a:p>
              <a:p>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În</a:t>
                </a:r>
                <a:r>
                  <a:rPr lang="en-US" sz="2900">
                    <a:latin typeface="Times New Roman" pitchFamily="18" charset="0"/>
                    <a:cs typeface="Times New Roman" pitchFamily="18" charset="0"/>
                  </a:rPr>
                  <a:t/>
                </a:r>
                <a:r>
                  <a:rPr lang="en-US" sz="2900" u="sng" err="1">
                    <a:latin typeface="Times New Roman" pitchFamily="18" charset="0"/>
                    <a:cs typeface="Times New Roman" pitchFamily="18" charset="0"/>
                  </a:rPr>
                  <a:t>formă</a:t>
                </a:r>
                <a:r>
                  <a:rPr lang="en-US" sz="2900" u="sng">
                    <a:latin typeface="Times New Roman" pitchFamily="18" charset="0"/>
                    <a:cs typeface="Times New Roman" pitchFamily="18" charset="0"/>
                  </a:rPr>
                  <a:t/>
                </a:r>
                <a:r>
                  <a:rPr lang="en-US" sz="2900" u="sng" err="1">
                    <a:latin typeface="Times New Roman" pitchFamily="18" charset="0"/>
                    <a:cs typeface="Times New Roman" pitchFamily="18" charset="0"/>
                  </a:rPr>
                  <a:t>vectorială</a:t>
                </a:r>
                <a:r>
                  <a:rPr lang="en-US" sz="2900">
                    <a:latin typeface="Times New Roman" pitchFamily="18" charset="0"/>
                    <a:cs typeface="Times New Roman" pitchFamily="18" charset="0"/>
                  </a:rPr>
                  <a:t>, </a:t>
                </a:r>
                <a:r>
                  <a:rPr lang="en-US" sz="2900" err="1">
                    <a:latin typeface="Times New Roman" pitchFamily="18" charset="0"/>
                    <a:cs typeface="Times New Roman" pitchFamily="18" charset="0"/>
                  </a:rPr>
                  <a:t>legea</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lui</a:t>
                </a:r>
                <a:r>
                  <a:rPr lang="en-US" sz="2900">
                    <a:latin typeface="Times New Roman" pitchFamily="18" charset="0"/>
                    <a:cs typeface="Times New Roman" pitchFamily="18" charset="0"/>
                  </a:rPr>
                  <a:t> Darcy se </a:t>
                </a:r>
                <a:r>
                  <a:rPr lang="en-US" sz="2900" err="1">
                    <a:latin typeface="Times New Roman" pitchFamily="18" charset="0"/>
                    <a:cs typeface="Times New Roman" pitchFamily="18" charset="0"/>
                  </a:rPr>
                  <a:t>poate</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scrie</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astfel</a:t>
                </a:r>
                <a:r>
                  <a:rPr lang="en-US" sz="2900" smtClean="0">
                    <a:latin typeface="Times New Roman" pitchFamily="18" charset="0"/>
                    <a:cs typeface="Times New Roman" pitchFamily="18" charset="0"/>
                  </a:rPr>
                  <a:t>:</a:t>
                </a:r>
              </a:p>
              <a:p>
                <a:endParaRPr lang="en-US" sz="2900">
                  <a:latin typeface="Times New Roman" pitchFamily="18" charset="0"/>
                  <a:cs typeface="Times New Roman" pitchFamily="18" charset="0"/>
                </a:endParaRPr>
              </a:p>
              <a:p>
                <a:pPr marL="0" indent="0">
                  <a:buNone/>
                </a:pPr>
                <a:r>
                  <a:rPr lang="en-US" sz="2900">
                    <a:latin typeface="Times New Roman" pitchFamily="18" charset="0"/>
                    <a:cs typeface="Times New Roman" pitchFamily="18" charset="0"/>
                  </a:rPr>
                  <a:t> </a:t>
                </a:r>
              </a:p>
              <a:p>
                <a:pPr marL="0" indent="0" algn="r">
                  <a:buNone/>
                </a:pPr>
                <a14:m>
                  <m:oMath xmlns:m="http://schemas.openxmlformats.org/officeDocument/2006/math">
                    <m:r>
                      <a:rPr lang="en-US" sz="2900" b="1" i="1">
                        <a:latin typeface="Cambria Math"/>
                      </a:rPr>
                      <m:t>𝒒</m:t>
                    </m:r>
                    <m:r>
                      <a:rPr lang="en-US" sz="2900" b="1" i="1">
                        <a:latin typeface="Cambria Math"/>
                      </a:rPr>
                      <m:t>=−</m:t>
                    </m:r>
                    <m:r>
                      <a:rPr lang="en-US" sz="2900" b="1" i="1">
                        <a:latin typeface="Cambria Math"/>
                      </a:rPr>
                      <m:t>𝒌</m:t>
                    </m:r>
                    <m:r>
                      <a:rPr lang="en-US" sz="2900" b="1" i="1">
                        <a:latin typeface="Cambria Math"/>
                      </a:rPr>
                      <m:t> </m:t>
                    </m:r>
                    <m:r>
                      <a:rPr lang="en-US" sz="2900" b="1" i="1">
                        <a:latin typeface="Cambria Math"/>
                      </a:rPr>
                      <m:t>𝒈𝒓𝒂𝒅</m:t>
                    </m:r>
                    <m:r>
                      <a:rPr lang="en-US" sz="2900" b="1" i="1">
                        <a:latin typeface="Cambria Math"/>
                      </a:rPr>
                      <m:t> </m:t>
                    </m:r>
                    <m:r>
                      <a:rPr lang="en-US" sz="2900" b="1" i="1">
                        <a:latin typeface="Cambria Math"/>
                      </a:rPr>
                      <m:t>𝒉</m:t>
                    </m:r>
                  </m:oMath>
                </a14:m>
                <a:r>
                  <a:rPr lang="en-US" sz="2900" b="1">
                    <a:latin typeface="Times New Roman" pitchFamily="18" charset="0"/>
                    <a:cs typeface="Times New Roman" pitchFamily="18" charset="0"/>
                  </a:rPr>
                  <a:t/>
                </a:r>
                <a:r>
                  <a:rPr lang="en-US" sz="2900" b="1" smtClean="0">
                    <a:latin typeface="Times New Roman" pitchFamily="18" charset="0"/>
                    <a:cs typeface="Times New Roman" pitchFamily="18" charset="0"/>
                  </a:rPr>
                  <a:t/>
                </a:r>
                <a:r>
                  <a:rPr lang="en-US" sz="2900">
                    <a:latin typeface="Times New Roman" pitchFamily="18" charset="0"/>
                    <a:cs typeface="Times New Roman" pitchFamily="18" charset="0"/>
                  </a:rPr>
                  <a:t>(7</a:t>
                </a:r>
                <a:r>
                  <a:rPr lang="en-US" sz="2900" smtClean="0">
                    <a:latin typeface="Times New Roman" pitchFamily="18" charset="0"/>
                    <a:cs typeface="Times New Roman" pitchFamily="18" charset="0"/>
                  </a:rPr>
                  <a:t>)</a:t>
                </a:r>
              </a:p>
              <a:p>
                <a:pPr marL="0" indent="0" algn="r">
                  <a:buNone/>
                </a:pPr>
                <a:r>
                  <a:rPr lang="en-US" sz="2900">
                    <a:latin typeface="Times New Roman" pitchFamily="18" charset="0"/>
                    <a:cs typeface="Times New Roman" pitchFamily="18" charset="0"/>
                  </a:rPr>
                  <a:t/>
                </a:r>
                <a:br>
                  <a:rPr lang="en-US" sz="2900">
                    <a:latin typeface="Times New Roman" pitchFamily="18" charset="0"/>
                    <a:cs typeface="Times New Roman" pitchFamily="18" charset="0"/>
                  </a:rPr>
                </a:br>
                <a:endParaRPr lang="en-US" sz="2900">
                  <a:latin typeface="Times New Roman" pitchFamily="18" charset="0"/>
                  <a:cs typeface="Times New Roman" pitchFamily="18" charset="0"/>
                </a:endParaRPr>
              </a:p>
              <a:p>
                <a:pPr>
                  <a:lnSpc>
                    <a:spcPct val="170000"/>
                  </a:lnSpc>
                </a:pP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Pentru</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cazul</a:t>
                </a:r>
                <a:r>
                  <a:rPr lang="en-US" sz="2900">
                    <a:latin typeface="Times New Roman" pitchFamily="18" charset="0"/>
                    <a:cs typeface="Times New Roman" pitchFamily="18" charset="0"/>
                  </a:rPr>
                  <a:t> tridimensional, </a:t>
                </a:r>
                <a:r>
                  <a:rPr lang="en-US" sz="2900" err="1">
                    <a:latin typeface="Times New Roman" pitchFamily="18" charset="0"/>
                    <a:cs typeface="Times New Roman" pitchFamily="18" charset="0"/>
                  </a:rPr>
                  <a:t>viteza</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medie</a:t>
                </a:r>
                <a:r>
                  <a:rPr lang="en-US" sz="2900">
                    <a:latin typeface="Times New Roman" pitchFamily="18" charset="0"/>
                    <a:cs typeface="Times New Roman" pitchFamily="18" charset="0"/>
                  </a:rPr>
                  <a:t> se </a:t>
                </a:r>
                <a:r>
                  <a:rPr lang="en-US" sz="2900" err="1">
                    <a:latin typeface="Times New Roman" pitchFamily="18" charset="0"/>
                    <a:cs typeface="Times New Roman" pitchFamily="18" charset="0"/>
                  </a:rPr>
                  <a:t>poate</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defini</a:t>
                </a:r>
                <a:r>
                  <a:rPr lang="en-US" sz="2900">
                    <a:latin typeface="Times New Roman" pitchFamily="18" charset="0"/>
                    <a:cs typeface="Times New Roman" pitchFamily="18" charset="0"/>
                  </a:rPr>
                  <a:t> cu </a:t>
                </a:r>
                <a:r>
                  <a:rPr lang="en-US" sz="2900" err="1">
                    <a:latin typeface="Times New Roman" pitchFamily="18" charset="0"/>
                    <a:cs typeface="Times New Roman" pitchFamily="18" charset="0"/>
                  </a:rPr>
                  <a:t>ajutorul</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volumului</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elementar</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reprezentativ</a:t>
                </a:r>
                <a:r>
                  <a:rPr lang="en-US" sz="2900">
                    <a:latin typeface="Times New Roman" pitchFamily="18" charset="0"/>
                    <a:cs typeface="Times New Roman" pitchFamily="18" charset="0"/>
                  </a:rPr>
                  <a:t> (</a:t>
                </a:r>
                <a:r>
                  <a:rPr lang="en-US" sz="2900" err="1">
                    <a:latin typeface="Times New Roman" pitchFamily="18" charset="0"/>
                    <a:cs typeface="Times New Roman" pitchFamily="18" charset="0"/>
                  </a:rPr>
                  <a:t>V</a:t>
                </a:r>
                <a:r>
                  <a:rPr lang="en-US" sz="2900" baseline="-25000" err="1">
                    <a:latin typeface="Times New Roman" pitchFamily="18" charset="0"/>
                    <a:cs typeface="Times New Roman" pitchFamily="18" charset="0"/>
                  </a:rPr>
                  <a:t>ER</a:t>
                </a:r>
                <a:r>
                  <a:rPr lang="en-US" sz="2900" smtClean="0">
                    <a:latin typeface="Times New Roman" pitchFamily="18" charset="0"/>
                    <a:cs typeface="Times New Roman" pitchFamily="18" charset="0"/>
                  </a:rPr>
                  <a:t>).  Astfel </a:t>
                </a:r>
                <a:r>
                  <a:rPr lang="en-US" sz="2900" err="1">
                    <a:latin typeface="Times New Roman" pitchFamily="18" charset="0"/>
                    <a:cs typeface="Times New Roman" pitchFamily="18" charset="0"/>
                  </a:rPr>
                  <a:t>viteza</a:t>
                </a:r>
                <a:r>
                  <a:rPr lang="en-US" sz="2900">
                    <a:latin typeface="Times New Roman" pitchFamily="18" charset="0"/>
                    <a:cs typeface="Times New Roman" pitchFamily="18" charset="0"/>
                  </a:rPr>
                  <a:t> de </a:t>
                </a:r>
                <a:r>
                  <a:rPr lang="en-US" sz="2900" err="1">
                    <a:latin typeface="Times New Roman" pitchFamily="18" charset="0"/>
                    <a:cs typeface="Times New Roman" pitchFamily="18" charset="0"/>
                  </a:rPr>
                  <a:t>filtraţie</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va</a:t>
                </a:r>
                <a:r>
                  <a:rPr lang="en-US" sz="2900">
                    <a:latin typeface="Times New Roman" pitchFamily="18" charset="0"/>
                    <a:cs typeface="Times New Roman" pitchFamily="18" charset="0"/>
                  </a:rPr>
                  <a:t> fi</a:t>
                </a:r>
                <a:r>
                  <a:rPr lang="en-US" sz="2900" smtClean="0">
                    <a:latin typeface="Times New Roman" pitchFamily="18" charset="0"/>
                    <a:cs typeface="Times New Roman" pitchFamily="18" charset="0"/>
                  </a:rPr>
                  <a:t>:</a:t>
                </a:r>
              </a:p>
              <a:p>
                <a:endParaRPr lang="en-US" sz="2900">
                  <a:latin typeface="Times New Roman" pitchFamily="18" charset="0"/>
                  <a:cs typeface="Times New Roman" pitchFamily="18" charset="0"/>
                </a:endParaRPr>
              </a:p>
              <a:p>
                <a:pPr marL="0" indent="0">
                  <a:buNone/>
                </a:pPr>
                <a:r>
                  <a:rPr lang="en-US" sz="2900">
                    <a:latin typeface="Times New Roman" pitchFamily="18" charset="0"/>
                    <a:cs typeface="Times New Roman" pitchFamily="18" charset="0"/>
                  </a:rPr>
                  <a:t> </a:t>
                </a:r>
              </a:p>
              <a:p>
                <a:pPr marL="0" indent="0" algn="r">
                  <a:buNone/>
                </a:pPr>
                <a14:m>
                  <m:oMath xmlns:m="http://schemas.openxmlformats.org/officeDocument/2006/math">
                    <m:sSub>
                      <m:sSubPr>
                        <m:ctrlPr>
                          <a:rPr lang="en-US" sz="2900" b="1" i="1">
                            <a:latin typeface="Cambria Math"/>
                          </a:rPr>
                        </m:ctrlPr>
                      </m:sSubPr>
                      <m:e>
                        <m:acc>
                          <m:accPr>
                            <m:chr m:val="⃗"/>
                            <m:ctrlPr>
                              <a:rPr lang="en-US" sz="2900" b="1" i="1">
                                <a:latin typeface="Cambria Math"/>
                              </a:rPr>
                            </m:ctrlPr>
                          </m:accPr>
                          <m:e>
                            <m:r>
                              <a:rPr lang="en-US" sz="2900" b="1" i="1">
                                <a:latin typeface="Cambria Math"/>
                              </a:rPr>
                              <m:t>𝒒</m:t>
                            </m:r>
                          </m:e>
                        </m:acc>
                      </m:e>
                      <m:sub>
                        <m:r>
                          <a:rPr lang="en-US" sz="2900" b="1" i="1">
                            <a:latin typeface="Cambria Math"/>
                          </a:rPr>
                          <m:t>𝑽</m:t>
                        </m:r>
                      </m:sub>
                    </m:sSub>
                    <m:r>
                      <a:rPr lang="en-US" sz="2900" b="1" i="1">
                        <a:latin typeface="Cambria Math"/>
                      </a:rPr>
                      <m:t>=</m:t>
                    </m:r>
                    <m:f>
                      <m:fPr>
                        <m:ctrlPr>
                          <a:rPr lang="en-US" sz="2900" b="1" i="1">
                            <a:latin typeface="Cambria Math"/>
                          </a:rPr>
                        </m:ctrlPr>
                      </m:fPr>
                      <m:num>
                        <m:r>
                          <a:rPr lang="en-US" sz="2900" b="1" i="1">
                            <a:latin typeface="Cambria Math"/>
                          </a:rPr>
                          <m:t>𝟏</m:t>
                        </m:r>
                      </m:num>
                      <m:den>
                        <m:sSub>
                          <m:sSubPr>
                            <m:ctrlPr>
                              <a:rPr lang="en-US" sz="2900" b="1" i="1">
                                <a:latin typeface="Cambria Math"/>
                              </a:rPr>
                            </m:ctrlPr>
                          </m:sSubPr>
                          <m:e>
                            <m:r>
                              <a:rPr lang="en-US" sz="2900" b="1" i="1">
                                <a:latin typeface="Cambria Math"/>
                              </a:rPr>
                              <m:t>𝑽</m:t>
                            </m:r>
                          </m:e>
                          <m:sub>
                            <m:r>
                              <a:rPr lang="en-US" sz="2900" b="1" i="1">
                                <a:latin typeface="Cambria Math"/>
                              </a:rPr>
                              <m:t>𝑬𝑹</m:t>
                            </m:r>
                          </m:sub>
                        </m:sSub>
                      </m:den>
                    </m:f>
                    <m:nary>
                      <m:naryPr>
                        <m:limLoc m:val="undOvr"/>
                        <m:ctrlPr>
                          <a:rPr lang="en-US" sz="2900" b="1" i="1">
                            <a:latin typeface="Cambria Math"/>
                          </a:rPr>
                        </m:ctrlPr>
                      </m:naryPr>
                      <m:sub>
                        <m:sSub>
                          <m:sSubPr>
                            <m:ctrlPr>
                              <a:rPr lang="en-US" sz="2900" b="1" i="1">
                                <a:latin typeface="Cambria Math"/>
                              </a:rPr>
                            </m:ctrlPr>
                          </m:sSubPr>
                          <m:e>
                            <m:r>
                              <a:rPr lang="en-US" sz="2900" b="1" i="1">
                                <a:latin typeface="Cambria Math"/>
                              </a:rPr>
                              <m:t>𝑽</m:t>
                            </m:r>
                          </m:e>
                          <m:sub>
                            <m:r>
                              <a:rPr lang="en-US" sz="2900" b="1" i="1">
                                <a:latin typeface="Cambria Math"/>
                              </a:rPr>
                              <m:t>𝒇</m:t>
                            </m:r>
                          </m:sub>
                        </m:sSub>
                      </m:sub>
                      <m:sup/>
                      <m:e>
                        <m:acc>
                          <m:accPr>
                            <m:chr m:val="⃗"/>
                            <m:ctrlPr>
                              <a:rPr lang="en-US" sz="2900" b="1" i="1">
                                <a:latin typeface="Cambria Math"/>
                              </a:rPr>
                            </m:ctrlPr>
                          </m:accPr>
                          <m:e>
                            <m:r>
                              <a:rPr lang="en-US" sz="2900" b="1" i="1">
                                <a:latin typeface="Cambria Math"/>
                              </a:rPr>
                              <m:t>𝒒</m:t>
                            </m:r>
                          </m:e>
                        </m:acc>
                        <m:r>
                          <a:rPr lang="en-US" sz="2900" b="1" i="1">
                            <a:latin typeface="Cambria Math"/>
                          </a:rPr>
                          <m:t>𝒅𝑽</m:t>
                        </m:r>
                      </m:e>
                    </m:nary>
                  </m:oMath>
                </a14:m>
                <a:r>
                  <a:rPr lang="en-US" sz="2900">
                    <a:latin typeface="Times New Roman" pitchFamily="18" charset="0"/>
                    <a:cs typeface="Times New Roman" pitchFamily="18" charset="0"/>
                  </a:rPr>
                  <a:t/>
                </a:r>
                <a:r>
                  <a:rPr lang="en-US" sz="2900" smtClean="0">
                    <a:latin typeface="Times New Roman" pitchFamily="18" charset="0"/>
                    <a:cs typeface="Times New Roman" pitchFamily="18" charset="0"/>
                  </a:rPr>
                  <a:t/>
                </a:r>
                <a:r>
                  <a:rPr lang="en-US" sz="2900">
                    <a:latin typeface="Times New Roman" pitchFamily="18" charset="0"/>
                    <a:cs typeface="Times New Roman" pitchFamily="18" charset="0"/>
                  </a:rPr>
                  <a:t>(8</a:t>
                </a:r>
                <a:r>
                  <a:rPr lang="en-US" sz="2900" smtClean="0">
                    <a:latin typeface="Times New Roman" pitchFamily="18" charset="0"/>
                    <a:cs typeface="Times New Roman" pitchFamily="18" charset="0"/>
                  </a:rPr>
                  <a:t>)</a:t>
                </a:r>
              </a:p>
              <a:p>
                <a:pPr marL="0" indent="0" algn="r">
                  <a:buNone/>
                </a:pPr>
                <a:endParaRPr lang="en-US" sz="2900">
                  <a:latin typeface="Times New Roman" pitchFamily="18" charset="0"/>
                  <a:cs typeface="Times New Roman" pitchFamily="18" charset="0"/>
                </a:endParaRPr>
              </a:p>
              <a:p>
                <a:pPr marL="0" indent="0">
                  <a:buNone/>
                </a:pPr>
                <a:r>
                  <a:rPr lang="en-US" sz="2900">
                    <a:latin typeface="Times New Roman" pitchFamily="18" charset="0"/>
                    <a:cs typeface="Times New Roman" pitchFamily="18" charset="0"/>
                  </a:rPr>
                  <a:t> </a:t>
                </a:r>
              </a:p>
              <a:p>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unde</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V</a:t>
                </a:r>
                <a:r>
                  <a:rPr lang="en-US" sz="2900" baseline="-25000" err="1">
                    <a:latin typeface="Times New Roman" pitchFamily="18" charset="0"/>
                    <a:cs typeface="Times New Roman" pitchFamily="18" charset="0"/>
                  </a:rPr>
                  <a:t>f</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este</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partea</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V</a:t>
                </a:r>
                <a:r>
                  <a:rPr lang="en-US" sz="2900" baseline="-25000" err="1">
                    <a:latin typeface="Times New Roman" pitchFamily="18" charset="0"/>
                    <a:cs typeface="Times New Roman" pitchFamily="18" charset="0"/>
                  </a:rPr>
                  <a:t>ER</a:t>
                </a:r>
                <a:r>
                  <a:rPr lang="en-US" sz="2900">
                    <a:latin typeface="Times New Roman" pitchFamily="18" charset="0"/>
                    <a:cs typeface="Times New Roman" pitchFamily="18" charset="0"/>
                  </a:rPr>
                  <a:t/>
                </a:r>
                <a:r>
                  <a:rPr lang="en-US" sz="2900" err="1">
                    <a:latin typeface="Times New Roman" pitchFamily="18" charset="0"/>
                    <a:cs typeface="Times New Roman" pitchFamily="18" charset="0"/>
                  </a:rPr>
                  <a:t>ocupată</a:t>
                </a:r>
                <a:r>
                  <a:rPr lang="en-US" sz="2900">
                    <a:latin typeface="Times New Roman" pitchFamily="18" charset="0"/>
                    <a:cs typeface="Times New Roman" pitchFamily="18" charset="0"/>
                  </a:rPr>
                  <a:t> de fluid;</a:t>
                </a:r>
              </a:p>
              <a:p>
                <a:pPr marL="0" indent="0">
                  <a:buNone/>
                </a:pPr>
                <a:r>
                  <a:rPr lang="en-US" sz="2500">
                    <a:latin typeface="Times New Roman" pitchFamily="18" charset="0"/>
                    <a:cs typeface="Times New Roman" pitchFamily="18" charset="0"/>
                  </a:rPr>
                  <a:t/>
                </a:r>
              </a:p>
              <a:p>
                <a:pPr marL="0" indent="0">
                  <a:buNone/>
                </a:pPr>
                <a:r>
                  <a:rPr lang="en-US" sz="2500">
                    <a:latin typeface="Times New Roman" pitchFamily="18" charset="0"/>
                    <a:cs typeface="Times New Roman" pitchFamily="18" charset="0"/>
                  </a:rPr>
                  <a:t> </a:t>
                </a:r>
              </a:p>
              <a:p>
                <a:pPr marL="0" indent="0">
                  <a:buNone/>
                </a:pPr>
                <a:r>
                  <a:rPr lang="en-US" sz="2900">
                    <a:latin typeface="Times New Roman" pitchFamily="18" charset="0"/>
                    <a:cs typeface="Times New Roman" pitchFamily="18" charset="0"/>
                  </a:rPr>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5715000"/>
              </a:xfrm>
              <a:blipFill rotWithShape="1">
                <a:blip r:embed="rId2"/>
                <a:stretch>
                  <a:fillRect l="-741" t="-1599" r="-741"/>
                </a:stretch>
              </a:blipFill>
            </p:spPr>
            <p:txBody>
              <a:bodyPr/>
              <a:lstStyle/>
              <a:p>
                <a:r>
                  <a:rPr lang="en-US">
                    <a:noFill/>
                  </a:rPr>
                  <a:t> </a:t>
                </a:r>
              </a:p>
            </p:txBody>
          </p:sp>
        </mc:Fallback>
      </mc:AlternateContent>
    </p:spTree>
    <p:extLst>
      <p:ext uri="{BB962C8B-B14F-4D97-AF65-F5344CB8AC3E}">
        <p14:creationId xmlns:p14="http://schemas.microsoft.com/office/powerpoint/2010/main" xmlns="" val="310739917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TotalTime>
  <Words>235</Words>
  <Application>Microsoft Office PowerPoint</Application>
  <PresentationFormat>On-screen Show (4:3)</PresentationFormat>
  <Paragraphs>223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STADIUL ACTUAL AL CERCETARILOR PRIVIND   CURGEREA FLUIDELOR IN MEDII POROASE</vt:lpstr>
      <vt:lpstr> 1. MEDIUL POROS  1.1 Descrierea mediului poros</vt:lpstr>
      <vt:lpstr> 1. MEDIUL POROS  1.1 Descrierea mediului poros</vt:lpstr>
      <vt:lpstr> 1. MEDIUL POROS  1.1 Descrierea mediului poros</vt:lpstr>
      <vt:lpstr> 1.2  Porozitatea</vt:lpstr>
      <vt:lpstr> 1.3  Porozitatea şi granulozitatea</vt:lpstr>
      <vt:lpstr> 2. CURGEREA PRIN MEDII POROASE   2.1. Tipuri de curgere </vt:lpstr>
      <vt:lpstr> 2.2 Legi fenomenologice   2.2.1 Legea lui Darcy </vt:lpstr>
      <vt:lpstr> 2.2 Legi fenomenologice   2.2.1 Legea lui Darcy </vt:lpstr>
      <vt:lpstr> 2.2.1 Legea lui Darcy</vt:lpstr>
      <vt:lpstr> 2.2.2 Ecuatia lui Richards</vt:lpstr>
      <vt:lpstr> 3. MODELAREA CURGERII PRIN MEDII POROASE   3.1 Metode de abordare a modelarii  </vt:lpstr>
      <vt:lpstr> 3. MODELAREA CURGERII PRIN MEDII POROASE   3.1 Metode de abordare a modelarii  </vt:lpstr>
      <vt:lpstr> 3.1 Metode de abordare a modelarii</vt:lpstr>
      <vt:lpstr> 3.2. Modele si programe existente </vt:lpstr>
      <vt:lpstr> 3.2. Modele si programe existente </vt:lpstr>
      <vt:lpstr> 3.3. Alegerea variantei de modelare</vt:lpstr>
      <vt:lpstr> 3.4. Modele matematice utilizate la ora actuala</vt:lpstr>
      <vt:lpstr> 3.4. Modele matematice utilizate la ora actuala  3.4.1 Model de rezolvare numerica a ecuaţiei lui Richards</vt:lpstr>
      <vt:lpstr> 3.4. Modele matematice utilizate la ora actuala  3.4.1 Model de rezolvare numerica a ecuaţiei lui Richards</vt:lpstr>
      <vt:lpstr> 3.4. Modele matematice utilizate la ora actuala  3.4.1 Model de rezolvare numerica a ecuaţiei lui Richards</vt:lpstr>
      <vt:lpstr> 3.4.1 Model de rezolvare numerica a ecuaţiei lui Richards</vt:lpstr>
    </vt:vector>
  </TitlesOfParts>
  <Company>Universitate din Oradea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STADIUL ACTUAL AL CERCETARILOR PRIVIND   CURGEREA FLUIDELOR IN MEDII POROASE</dc:title>
  <dc:creator>Tratamente Termmice</dc:creator>
  <cp:lastModifiedBy>tibi</cp:lastModifiedBy>
  <cp:revision>60</cp:revision>
  <dcterms:created xsi:type="dcterms:W3CDTF">2011-12-06T09:45:08Z</dcterms:created>
  <dcterms:modified xsi:type="dcterms:W3CDTF">2012-05-10T19:16:51Z</dcterms:modified>
</cp:coreProperties>
</file>